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4" r:id="rId2"/>
    <p:sldId id="258" r:id="rId3"/>
    <p:sldId id="325" r:id="rId4"/>
    <p:sldId id="269" r:id="rId5"/>
    <p:sldId id="270" r:id="rId6"/>
    <p:sldId id="272" r:id="rId7"/>
    <p:sldId id="271" r:id="rId8"/>
    <p:sldId id="267" r:id="rId9"/>
    <p:sldId id="263" r:id="rId10"/>
    <p:sldId id="326" r:id="rId11"/>
    <p:sldId id="330" r:id="rId12"/>
    <p:sldId id="329" r:id="rId13"/>
    <p:sldId id="331" r:id="rId14"/>
    <p:sldId id="332" r:id="rId15"/>
    <p:sldId id="328" r:id="rId16"/>
    <p:sldId id="289" r:id="rId17"/>
    <p:sldId id="290" r:id="rId18"/>
    <p:sldId id="282" r:id="rId19"/>
    <p:sldId id="333" r:id="rId20"/>
    <p:sldId id="261" r:id="rId21"/>
    <p:sldId id="280" r:id="rId22"/>
    <p:sldId id="287" r:id="rId23"/>
    <p:sldId id="260" r:id="rId24"/>
    <p:sldId id="262" r:id="rId25"/>
    <p:sldId id="283" r:id="rId26"/>
    <p:sldId id="334" r:id="rId27"/>
  </p:sldIdLst>
  <p:sldSz cx="12192000" cy="6858000"/>
  <p:notesSz cx="6858000" cy="9144000"/>
  <p:embeddedFontLst>
    <p:embeddedFont>
      <p:font typeface="Akira Expanded" panose="02000800000000000000" pitchFamily="50" charset="0"/>
      <p:bold r:id="rId30"/>
    </p:embeddedFont>
    <p:embeddedFont>
      <p:font typeface="PKMN RBYGSC" panose="00000400000000000000" pitchFamily="2" charset="0"/>
      <p:regular r:id="rId31"/>
    </p:embeddedFont>
    <p:embeddedFont>
      <p:font typeface="Pokémon Emerald Pro" panose="00000400000000000000" pitchFamily="2" charset="0"/>
      <p:regular r:id="rId32"/>
    </p:embeddedFont>
    <p:embeddedFont>
      <p:font typeface="Arial Rounded MT Bold" panose="020F0704030504030204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(Game Intro)" id="{01B91214-4807-4370-9AFC-D0EEE2629B3A}">
          <p14:sldIdLst>
            <p14:sldId id="324"/>
            <p14:sldId id="258"/>
            <p14:sldId id="325"/>
          </p14:sldIdLst>
        </p14:section>
        <p14:section name="Littleroot Town (Topic Intro)" id="{00F5CC48-7084-497C-90B7-FD5E9703D2FF}">
          <p14:sldIdLst>
            <p14:sldId id="269"/>
            <p14:sldId id="270"/>
            <p14:sldId id="272"/>
            <p14:sldId id="271"/>
            <p14:sldId id="267"/>
          </p14:sldIdLst>
        </p14:section>
        <p14:section name="Trainer Info UI &amp; Hoenn Map" id="{0B772088-B483-498E-BEBE-CE8F18F4C35C}">
          <p14:sldIdLst>
            <p14:sldId id="263"/>
            <p14:sldId id="326"/>
            <p14:sldId id="330"/>
            <p14:sldId id="329"/>
            <p14:sldId id="331"/>
            <p14:sldId id="332"/>
            <p14:sldId id="328"/>
            <p14:sldId id="289"/>
            <p14:sldId id="290"/>
            <p14:sldId id="282"/>
            <p14:sldId id="333"/>
            <p14:sldId id="261"/>
            <p14:sldId id="280"/>
            <p14:sldId id="287"/>
            <p14:sldId id="260"/>
            <p14:sldId id="262"/>
            <p14:sldId id="283"/>
            <p14:sldId id="334"/>
          </p14:sldIdLst>
        </p14:section>
        <p14:section name="Petalburg Woods" id="{D4E35493-C481-4DFF-A2E2-B39D93E1A90B}">
          <p14:sldIdLst/>
        </p14:section>
        <p14:section name="Lilicove City (Berry Blender)" id="{5CCF1F7A-494F-4BFF-A8C7-172189A86874}">
          <p14:sldIdLst/>
        </p14:section>
        <p14:section name="Safari Zone" id="{75FE47F2-3191-4677-B611-2F51433FA82A}">
          <p14:sldIdLst/>
        </p14:section>
        <p14:section name="Faraway Island (Map)" id="{179B9D4D-46D3-463A-A114-DB170FF66463}">
          <p14:sldIdLst/>
        </p14:section>
        <p14:section name="Butter Edits' Notes &amp; Stuff" id="{4D579711-D842-41D3-88B9-741A43BC852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156"/>
    <a:srgbClr val="8F7ABF"/>
    <a:srgbClr val="0070C0"/>
    <a:srgbClr val="006FBE"/>
    <a:srgbClr val="FF9741"/>
    <a:srgbClr val="2F3869"/>
    <a:srgbClr val="005B54"/>
    <a:srgbClr val="BA6CD2"/>
    <a:srgbClr val="FFC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10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6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523EA9-2A54-C5A4-4E45-D3CBD86C1A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25F70-AB8C-CF6B-7D38-FE2FB0789D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A4FA4-D8C6-46AE-A7BE-4B11C1F1B78B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A1469-BE75-4C4B-0F81-65F28F2201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C8DE0-95A2-483D-77E1-DE6995D967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205D9-7E60-4D22-BDD2-CD7A7807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2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2.6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2106 86,'-66'-20,"-217"-1,194 15,-91 5,-27-1,91-10,-50-2,161 14,-43-1,-1 2,0 3,-95 18,87-11,0-2,-1-3,1-2,-1-3,-75-8,83 2,0-2,1-3,-64-20,92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4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1,'116'2,"0"5,184 35,189 43,-420-76,0-3,1-3,74-6,-10 0,-32 5,115-5,-192-1,0-1,42-14,-13 2,-34 10,-3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6.3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1739 0,'-6'4,"0"1,0-1,0-1,0 1,0-1,-1-1,0 1,-12 3,-58 7,-233-9,163-6,-583 2,700 1,1 2,0 2,-43 11,44-9,-1 0,-1-2,-44 1,60-6,-40 4,38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7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24,'1'-1,"-1"0,1 0,-1 0,1 0,0-1,-1 1,1 0,0 0,0 1,0-1,-1 0,1 0,0 0,0 0,0 1,0-1,1 1,-1-1,0 1,0-1,0 1,0-1,1 1,-1 0,0 0,0-1,0 1,2 0,43-3,-40 2,124 3,235 33,-65-3,-110-26,-168-7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8.1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1576 0,'0'2,"0"-1,-1 0,1 0,-1 0,0 0,1 0,-1 0,0 0,1 0,-1 0,0 0,0 0,0-1,0 1,0 0,0-1,0 1,0 0,0-1,0 1,0-1,-1 0,1 1,0-1,0 0,0 0,-1 0,0 1,-41 3,38-4,-132 12,-59 2,-947-15,1118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727F-57E8-4982-86E1-BADAC701729E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1C8D-05F7-4DCC-8400-4F29E9BFF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4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0EB44-D42A-4C96-BCC7-422088504D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6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2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46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1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2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C77A-5E52-8D43-7D7C-37ADB4F71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63249-7AAD-489F-6580-A442B414A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668A-3FE5-AF90-8833-A599EAAB1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9A42E-6E99-3877-5C4B-1C602F17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38CED-3FD6-E015-B44B-B2D830D3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38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58DE-5972-5DAB-D79F-EDFBAF9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E73C7-4317-8B15-76A0-044F6FA78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3F61-CB2F-FD62-F80C-58719FC9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1F974-7A94-97CB-B2D3-A16CAE3D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B6515-37E4-2D5C-B29D-036D2010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ACAB9-BEC9-1112-6226-7D2057589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B7D54-C277-DB5B-1E64-0C32EAD83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1ABFA-FD23-87DA-6A30-78284A9A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12E8-6C2B-C7A3-F70C-D54C9F25B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AE934-1570-889E-40E6-0F1FADF3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87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0230-504A-428F-8D01-AC130AD3112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9607-B9D0-41D7-932E-F6FEEADE5C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038600" y="1847850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7372350" y="1825625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86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3AFC-7B95-3C72-2062-A69F8E8D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30435-35B8-B0C4-3E6E-976456E59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1FF19-2CC8-6978-3C37-4FFF7724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45A3-0412-CC51-E511-845D8D2A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8B743-7CA1-D477-36B0-A579C580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88D4-8913-7CE6-BD61-2AD87C6B6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6D7F5-A777-6494-4B86-A35E4AEBE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81458-BF19-D22A-879C-FE778450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FD7FD-914C-6297-5B7D-F42E0B83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901F3-6F43-0238-9276-903E56DC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B482-4118-B718-6021-226093A8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F2961-AF63-9F3F-18A3-477EB57AD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AE28E-6345-B58E-081E-4F10A1F8E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6B92C-DCF3-6AE7-D5C8-8714C776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7C7CB-E678-2D7E-33CC-9C1D4A3B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0657C-5CF5-E4A5-41E0-A7566F7C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3AE5-17E8-C5AA-2FF0-04F4DA2A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92CE3-92B0-E6AE-5586-9D11965F6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224F2-9672-6AF4-31E1-CB6BF3C5F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3002F-B760-88A4-39CD-17475B4B7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F01E6-D4BE-0A86-94E5-ACDF6EA70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6B9711-AEEC-C640-7B24-6755BFB5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A98EE2-DFF6-F3AA-B785-00035276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A8F3A-0085-F81B-C3E4-22A423A0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44899-C05A-50F9-8757-9BB92C56C70B}"/>
              </a:ext>
            </a:extLst>
          </p:cNvPr>
          <p:cNvSpPr txBox="1"/>
          <p:nvPr userDrawn="1"/>
        </p:nvSpPr>
        <p:spPr>
          <a:xfrm>
            <a:off x="-126232" y="-689991"/>
            <a:ext cx="4031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DESIGNED BY BUTTER EDITS</a:t>
            </a:r>
            <a:r>
              <a:rPr lang="en-US" sz="3200" b="1" baseline="-2500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11801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677A-6817-9FC0-ADA7-657C3C77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360E7-54F0-A56F-88BC-0246601D5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30C3D-0272-2690-C3CE-272E2A2E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8BB14-D8AD-30EA-BAC1-2CCA7902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9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FE2DD-85C2-0C8D-25C2-F2C64C18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864C-B729-4DBF-88E1-500ED52C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7881C-5E81-A3E4-29D6-7A6D0971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6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CD1E-FFC3-43D9-6F1C-F8A9CF5A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9741-EE1C-70A6-720F-4AAAE300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53DE7-0F59-3E6D-40E2-4F483F77E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7A8C1-2880-996E-CE33-E0E22F5F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AB7CB-D3D6-AF9E-FBB7-DAB31203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E647E-5037-F290-3BEA-76FFC84F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1687-DE41-4D0E-BCA9-782231DE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CACA2-1633-D693-05BE-558B618DA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35DA7-FB6B-6D1B-1D6B-1EE4B8EB1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EA24C-7B88-7644-3CD3-3E42FD56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91042-4436-4320-1A85-B1FCE27A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50C6B-6A71-A855-B783-612E62C3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33A96-3102-A421-44BA-4FE254355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64AC7-E7ED-13F1-E7A6-A24870631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3145D-8D6D-2C3E-6679-19B819255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90382-5152-0704-833E-6E307DE2A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51DA-B56F-68B6-7F44-7D6EC9943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54208-AAD6-86CE-BE12-750ADE19641E}"/>
              </a:ext>
            </a:extLst>
          </p:cNvPr>
          <p:cNvSpPr txBox="1"/>
          <p:nvPr userDrawn="1"/>
        </p:nvSpPr>
        <p:spPr>
          <a:xfrm>
            <a:off x="440884" y="-689991"/>
            <a:ext cx="4031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DESIGNED BY BUTTER EDITS</a:t>
            </a:r>
            <a:r>
              <a:rPr lang="en-US" sz="3200" b="1" baseline="-2500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TM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C4CCBC-EEAB-78C6-9334-F096CF96B166}"/>
              </a:ext>
            </a:extLst>
          </p:cNvPr>
          <p:cNvSpPr/>
          <p:nvPr userDrawn="1"/>
        </p:nvSpPr>
        <p:spPr>
          <a:xfrm>
            <a:off x="0" y="-596900"/>
            <a:ext cx="491684" cy="491684"/>
          </a:xfrm>
          <a:prstGeom prst="ellipse">
            <a:avLst/>
          </a:prstGeom>
          <a:blipFill dpi="0"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25DD3-C79C-013F-0842-F7652B8B3A4F}"/>
              </a:ext>
            </a:extLst>
          </p:cNvPr>
          <p:cNvSpPr txBox="1"/>
          <p:nvPr userDrawn="1"/>
        </p:nvSpPr>
        <p:spPr>
          <a:xfrm>
            <a:off x="5054600" y="6819900"/>
            <a:ext cx="717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[ FOR PERSONAL</a:t>
            </a:r>
            <a:r>
              <a:rPr lang="en-US" sz="3200" b="1" baseline="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 USE! DO NOT RESELL OR REDISTRIBUTE ]</a:t>
            </a:r>
            <a:endParaRPr lang="en-US" sz="3200" b="1" baseline="-25000" dirty="0">
              <a:solidFill>
                <a:schemeClr val="bg1"/>
              </a:solidFill>
              <a:effectLst>
                <a:outerShdw blurRad="266700" sx="102000" sy="102000" algn="ctr" rotWithShape="0">
                  <a:prstClr val="black">
                    <a:alpha val="98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40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customXml" Target="../ink/ink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1" Type="http://schemas.openxmlformats.org/officeDocument/2006/relationships/image" Target="../media/image29.png"/><Relationship Id="rId5" Type="http://schemas.openxmlformats.org/officeDocument/2006/relationships/slide" Target="slide22.xml"/><Relationship Id="rId15" Type="http://schemas.openxmlformats.org/officeDocument/2006/relationships/image" Target="../media/image31.png"/><Relationship Id="rId10" Type="http://schemas.openxmlformats.org/officeDocument/2006/relationships/customXml" Target="../ink/ink3.xml"/><Relationship Id="rId4" Type="http://schemas.openxmlformats.org/officeDocument/2006/relationships/slide" Target="slide7.xml"/><Relationship Id="rId9" Type="http://schemas.openxmlformats.org/officeDocument/2006/relationships/image" Target="../media/image28.png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8.gif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slide" Target="slide24.xml"/><Relationship Id="rId7" Type="http://schemas.openxmlformats.org/officeDocument/2006/relationships/image" Target="../media/image54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gif"/><Relationship Id="rId5" Type="http://schemas.openxmlformats.org/officeDocument/2006/relationships/image" Target="../media/image52.gif"/><Relationship Id="rId10" Type="http://schemas.openxmlformats.org/officeDocument/2006/relationships/image" Target="../media/image57.png"/><Relationship Id="rId4" Type="http://schemas.openxmlformats.org/officeDocument/2006/relationships/image" Target="../media/image51.gif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gif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image" Target="../media/image55.gif"/><Relationship Id="rId7" Type="http://schemas.openxmlformats.org/officeDocument/2006/relationships/image" Target="../media/image66.gif"/><Relationship Id="rId12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gif"/><Relationship Id="rId11" Type="http://schemas.openxmlformats.org/officeDocument/2006/relationships/image" Target="../media/image69.png"/><Relationship Id="rId5" Type="http://schemas.openxmlformats.org/officeDocument/2006/relationships/image" Target="../media/image65.gif"/><Relationship Id="rId10" Type="http://schemas.openxmlformats.org/officeDocument/2006/relationships/image" Target="../media/image68.png"/><Relationship Id="rId4" Type="http://schemas.openxmlformats.org/officeDocument/2006/relationships/image" Target="../media/image56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slide" Target="slide4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6919"/>
            </a:avLst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5262" y="0"/>
            <a:ext cx="2924179" cy="6858000"/>
            <a:chOff x="0" y="0"/>
            <a:chExt cx="2924179" cy="6858000"/>
          </a:xfrm>
          <a:solidFill>
            <a:srgbClr val="C12929"/>
          </a:solidFill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rot="16200000">
              <a:off x="-34809" y="3899011"/>
              <a:ext cx="3384324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95467 w 3338605"/>
                <a:gd name="connsiteY3" fmla="*/ 2511524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81234" y="2495655"/>
                    <a:pt x="1895467" y="2511524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0"/>
            <a:ext cx="2924179" cy="6858000"/>
            <a:chOff x="0" y="0"/>
            <a:chExt cx="2924179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Pentagon 5"/>
            <p:cNvSpPr/>
            <p:nvPr/>
          </p:nvSpPr>
          <p:spPr>
            <a:xfrm rot="16200000">
              <a:off x="-11950" y="3921872"/>
              <a:ext cx="3338605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390525" y="4491039"/>
            <a:ext cx="2062161" cy="206216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05" y="4633119"/>
            <a:ext cx="1778000" cy="177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4-Point Star 11"/>
          <p:cNvSpPr/>
          <p:nvPr/>
        </p:nvSpPr>
        <p:spPr>
          <a:xfrm>
            <a:off x="828676" y="5863193"/>
            <a:ext cx="285749" cy="292259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>
            <a:off x="1052042" y="6100682"/>
            <a:ext cx="114274" cy="109617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000250" y="-2"/>
            <a:ext cx="10258821" cy="540395"/>
            <a:chOff x="2000250" y="-228600"/>
            <a:chExt cx="10258821" cy="1162050"/>
          </a:xfrm>
        </p:grpSpPr>
        <p:sp>
          <p:nvSpPr>
            <p:cNvPr id="30" name="Rounded Rectangle 29"/>
            <p:cNvSpPr/>
            <p:nvPr/>
          </p:nvSpPr>
          <p:spPr>
            <a:xfrm>
              <a:off x="2724150" y="-228600"/>
              <a:ext cx="8915400" cy="1162050"/>
            </a:xfrm>
            <a:prstGeom prst="roundRect">
              <a:avLst/>
            </a:prstGeom>
            <a:solidFill>
              <a:srgbClr val="F8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724150" y="171450"/>
              <a:ext cx="8743950" cy="133350"/>
            </a:xfrm>
            <a:prstGeom prst="roundRect">
              <a:avLst/>
            </a:prstGeom>
            <a:solidFill>
              <a:srgbClr val="F2F2F2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000250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1316092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>
            <a:off x="558776" y="2844877"/>
            <a:ext cx="854320" cy="854320"/>
          </a:xfrm>
          <a:prstGeom prst="ellipse">
            <a:avLst/>
          </a:prstGeom>
          <a:solidFill>
            <a:srgbClr val="C1292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58776" y="1634642"/>
            <a:ext cx="854320" cy="85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8776" y="424408"/>
            <a:ext cx="854320" cy="854320"/>
          </a:xfrm>
          <a:prstGeom prst="ellipse">
            <a:avLst/>
          </a:prstGeom>
          <a:solidFill>
            <a:srgbClr val="87ED9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920501" y="1499721"/>
            <a:ext cx="393426" cy="173350"/>
            <a:chOff x="7054133" y="1598993"/>
            <a:chExt cx="393426" cy="173350"/>
          </a:xfrm>
          <a:solidFill>
            <a:srgbClr val="F24C4C"/>
          </a:solidFill>
        </p:grpSpPr>
        <p:sp>
          <p:nvSpPr>
            <p:cNvPr id="41" name="Oval 40"/>
            <p:cNvSpPr/>
            <p:nvPr/>
          </p:nvSpPr>
          <p:spPr>
            <a:xfrm flipH="1" flipV="1">
              <a:off x="7054133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 flipV="1">
              <a:off x="7283739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1139299" y="1740236"/>
            <a:ext cx="630673" cy="3917921"/>
          </a:xfrm>
          <a:prstGeom prst="roundRect">
            <a:avLst/>
          </a:prstGeom>
          <a:solidFill>
            <a:srgbClr val="C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1266664" y="1886758"/>
            <a:ext cx="427784" cy="3657699"/>
          </a:xfrm>
          <a:prstGeom prst="roundRect">
            <a:avLst/>
          </a:prstGeom>
          <a:solidFill>
            <a:srgbClr val="F2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76461" y="729293"/>
            <a:ext cx="10015539" cy="193274"/>
          </a:xfrm>
          <a:prstGeom prst="rect">
            <a:avLst/>
          </a:prstGeom>
          <a:solidFill>
            <a:srgbClr val="C12929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flipV="1">
            <a:off x="6764975" y="6356507"/>
            <a:ext cx="662299" cy="334329"/>
          </a:xfrm>
          <a:prstGeom prst="triangl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48438" y="1634642"/>
            <a:ext cx="4071761" cy="4071761"/>
            <a:chOff x="5048438" y="1634642"/>
            <a:chExt cx="4071761" cy="4071761"/>
          </a:xfrm>
        </p:grpSpPr>
        <p:sp>
          <p:nvSpPr>
            <p:cNvPr id="13" name="Donut 12"/>
            <p:cNvSpPr/>
            <p:nvPr/>
          </p:nvSpPr>
          <p:spPr>
            <a:xfrm>
              <a:off x="5048438" y="1634642"/>
              <a:ext cx="4071761" cy="4071761"/>
            </a:xfrm>
            <a:prstGeom prst="donut">
              <a:avLst>
                <a:gd name="adj" fmla="val 7607"/>
              </a:avLst>
            </a:prstGeom>
            <a:solidFill>
              <a:srgbClr val="C12929"/>
            </a:solidFill>
            <a:ln w="57150"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6435055" y="3054538"/>
              <a:ext cx="1322138" cy="1322138"/>
            </a:xfrm>
            <a:prstGeom prst="donut">
              <a:avLst>
                <a:gd name="adj" fmla="val 24856"/>
              </a:avLst>
            </a:prstGeom>
            <a:solidFill>
              <a:srgbClr val="C12929"/>
            </a:solidFill>
            <a:ln w="57150"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5749179" y="3063792"/>
              <a:ext cx="375334" cy="1270808"/>
            </a:xfrm>
            <a:prstGeom prst="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 rot="5400000">
              <a:off x="8153600" y="3063792"/>
              <a:ext cx="375334" cy="1270808"/>
            </a:xfrm>
            <a:prstGeom prst="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11335106" y="1999477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1335106" y="2736054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11347562" y="4945786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11347562" y="4209208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11347562" y="3472631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05548" y="6029619"/>
            <a:ext cx="3662551" cy="744254"/>
            <a:chOff x="7805548" y="6029619"/>
            <a:chExt cx="3662551" cy="744254"/>
          </a:xfrm>
        </p:grpSpPr>
        <p:sp>
          <p:nvSpPr>
            <p:cNvPr id="15" name="Rounded Rectangle 14"/>
            <p:cNvSpPr/>
            <p:nvPr/>
          </p:nvSpPr>
          <p:spPr>
            <a:xfrm>
              <a:off x="7805548" y="6029619"/>
              <a:ext cx="3662551" cy="590154"/>
            </a:xfrm>
            <a:prstGeom prst="roundRect">
              <a:avLst/>
            </a:prstGeom>
            <a:solidFill>
              <a:srgbClr val="9DC3E6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KMN RBYGSC" panose="00000400000000000000" pitchFamily="2" charset="0"/>
                </a:rPr>
                <a:t>New Pokémon Info! </a:t>
              </a:r>
            </a:p>
          </p:txBody>
        </p:sp>
        <p:sp>
          <p:nvSpPr>
            <p:cNvPr id="45" name="Isosceles Triangle 44"/>
            <p:cNvSpPr/>
            <p:nvPr/>
          </p:nvSpPr>
          <p:spPr>
            <a:xfrm flipV="1">
              <a:off x="7982084" y="6494393"/>
              <a:ext cx="359183" cy="279480"/>
            </a:xfrm>
            <a:prstGeom prst="triangle">
              <a:avLst/>
            </a:prstGeom>
            <a:solidFill>
              <a:srgbClr val="9DC3E6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 3">
            <a:extLst>
              <a:ext uri="{FF2B5EF4-FFF2-40B4-BE49-F238E27FC236}">
                <a16:creationId xmlns:a16="http://schemas.microsoft.com/office/drawing/2014/main" id="{B6EAC842-623F-CC3E-EFB7-423AC600A7A3}"/>
              </a:ext>
            </a:extLst>
          </p:cNvPr>
          <p:cNvSpPr/>
          <p:nvPr/>
        </p:nvSpPr>
        <p:spPr>
          <a:xfrm>
            <a:off x="4049231" y="547043"/>
            <a:ext cx="6093786" cy="6230325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69729753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7" presetClass="emph" presetSubtype="0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10" grpId="0" animBg="1"/>
      <p:bldP spid="1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58" y="53447"/>
            <a:ext cx="12192000" cy="1785059"/>
            <a:chOff x="0" y="2"/>
            <a:chExt cx="12192000" cy="1785059"/>
          </a:xfrm>
          <a:solidFill>
            <a:srgbClr val="F24C4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/>
            <p:cNvSpPr/>
            <p:nvPr/>
          </p:nvSpPr>
          <p:spPr>
            <a:xfrm rot="5400000">
              <a:off x="5448301" y="-5448299"/>
              <a:ext cx="1295397" cy="12192000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entagon 5"/>
            <p:cNvSpPr/>
            <p:nvPr/>
          </p:nvSpPr>
          <p:spPr>
            <a:xfrm>
              <a:off x="0" y="464457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958" y="744368"/>
            <a:ext cx="475980" cy="201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63382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/>
          <p:cNvSpPr/>
          <p:nvPr/>
        </p:nvSpPr>
        <p:spPr>
          <a:xfrm>
            <a:off x="3972065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/>
          <p:cNvSpPr/>
          <p:nvPr/>
        </p:nvSpPr>
        <p:spPr>
          <a:xfrm>
            <a:off x="4234037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/>
          <p:cNvSpPr/>
          <p:nvPr/>
        </p:nvSpPr>
        <p:spPr>
          <a:xfrm>
            <a:off x="4491282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/>
          <p:cNvSpPr/>
          <p:nvPr/>
        </p:nvSpPr>
        <p:spPr>
          <a:xfrm flipH="1" flipV="1">
            <a:off x="10019740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65887" y="278599"/>
            <a:ext cx="1234727" cy="1234727"/>
            <a:chOff x="565887" y="278599"/>
            <a:chExt cx="1234727" cy="1234727"/>
          </a:xfrm>
          <a:solidFill>
            <a:srgbClr val="83F1A0"/>
          </a:solidFill>
        </p:grpSpPr>
        <p:sp>
          <p:nvSpPr>
            <p:cNvPr id="8" name="Oval 7"/>
            <p:cNvSpPr/>
            <p:nvPr/>
          </p:nvSpPr>
          <p:spPr>
            <a:xfrm>
              <a:off x="565887" y="278599"/>
              <a:ext cx="1234727" cy="1234727"/>
            </a:xfrm>
            <a:prstGeom prst="ellipse">
              <a:avLst/>
            </a:prstGeom>
            <a:solidFill>
              <a:srgbClr val="83F1A0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urved Connector 34"/>
            <p:cNvCxnSpPr/>
            <p:nvPr/>
          </p:nvCxnSpPr>
          <p:spPr>
            <a:xfrm rot="16200000" flipH="1">
              <a:off x="735960" y="460266"/>
              <a:ext cx="902969" cy="885950"/>
            </a:xfrm>
            <a:prstGeom prst="curvedConnector3">
              <a:avLst>
                <a:gd name="adj1" fmla="val 50000"/>
              </a:avLst>
            </a:prstGeom>
            <a:grpFill/>
            <a:ln w="57150">
              <a:solidFill>
                <a:srgbClr val="00B05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Donut 30"/>
          <p:cNvSpPr/>
          <p:nvPr/>
        </p:nvSpPr>
        <p:spPr>
          <a:xfrm>
            <a:off x="433443" y="146155"/>
            <a:ext cx="1499616" cy="1499616"/>
          </a:xfrm>
          <a:prstGeom prst="donut">
            <a:avLst>
              <a:gd name="adj" fmla="val 91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1556455"/>
            <a:ext cx="12192000" cy="5301545"/>
            <a:chOff x="0" y="1556455"/>
            <a:chExt cx="12192000" cy="5301545"/>
          </a:xfrm>
          <a:solidFill>
            <a:srgbClr val="D8BEEC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6" name="Round Same Side Corner Rectangle 20"/>
            <p:cNvSpPr/>
            <p:nvPr/>
          </p:nvSpPr>
          <p:spPr>
            <a:xfrm>
              <a:off x="0" y="2027066"/>
              <a:ext cx="12192000" cy="4830934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flipH="1" flipV="1">
              <a:off x="1582710" y="1556455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ame Side Corner Rectangle 20"/>
            <p:cNvSpPr/>
            <p:nvPr/>
          </p:nvSpPr>
          <p:spPr>
            <a:xfrm>
              <a:off x="3403600" y="1556455"/>
              <a:ext cx="8788400" cy="489661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ounded Rectangle 28">
            <a:hlinkClick r:id="rId2" action="ppaction://hlinksldjump"/>
          </p:cNvPr>
          <p:cNvSpPr/>
          <p:nvPr/>
        </p:nvSpPr>
        <p:spPr>
          <a:xfrm>
            <a:off x="10534650" y="6191250"/>
            <a:ext cx="1394782" cy="438150"/>
          </a:xfrm>
          <a:prstGeom prst="roundRect">
            <a:avLst>
              <a:gd name="adj" fmla="val 50000"/>
            </a:avLst>
          </a:prstGeom>
          <a:solidFill>
            <a:srgbClr val="C6F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KMN RBYGSC" panose="00000400000000000000" pitchFamily="2" charset="0"/>
              </a:rPr>
              <a:t>Main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14860" y="306347"/>
            <a:ext cx="5204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Akira Expanded" panose="02000800000000000000" pitchFamily="50" charset="0"/>
              </a:rPr>
              <a:t>HYPOTHESIS TESTING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005768" y="1729921"/>
            <a:ext cx="8923664" cy="1562609"/>
          </a:xfrm>
          <a:prstGeom prst="roundRect">
            <a:avLst/>
          </a:prstGeom>
          <a:solidFill>
            <a:srgbClr val="CAA5E5"/>
          </a:solidFill>
          <a:ln>
            <a:solidFill>
              <a:srgbClr val="D8BEE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700" dirty="0">
                <a:latin typeface="PKMN RBYGSC" panose="00000400000000000000" pitchFamily="2" charset="0"/>
              </a:rPr>
              <a:t>(H0): Legendary Pokémon are not rarer and more anomalous than non-legendary Pokémon.</a:t>
            </a:r>
          </a:p>
          <a:p>
            <a:endParaRPr lang="en-MY" sz="1700" dirty="0">
              <a:latin typeface="PKMN RBYGSC" panose="00000400000000000000" pitchFamily="2" charset="0"/>
            </a:endParaRPr>
          </a:p>
          <a:p>
            <a:r>
              <a:rPr lang="en-MY" sz="1700" dirty="0">
                <a:latin typeface="PKMN RBYGSC" panose="00000400000000000000" pitchFamily="2" charset="0"/>
              </a:rPr>
              <a:t>(H1): Legendary Pokémon are rarer and more anomalous than non-legendary Pokémon</a:t>
            </a:r>
            <a:endParaRPr lang="en-US" sz="1700" dirty="0">
              <a:latin typeface="PKMN RBYGSC" panose="00000400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-3488490" y="2232402"/>
            <a:ext cx="3250175" cy="1044630"/>
            <a:chOff x="-3372378" y="2247900"/>
            <a:chExt cx="3250175" cy="1044630"/>
          </a:xfrm>
        </p:grpSpPr>
        <p:sp>
          <p:nvSpPr>
            <p:cNvPr id="10" name="Rounded Rectangle 9"/>
            <p:cNvSpPr/>
            <p:nvPr/>
          </p:nvSpPr>
          <p:spPr>
            <a:xfrm>
              <a:off x="-3372378" y="2247900"/>
              <a:ext cx="3250175" cy="1044630"/>
            </a:xfrm>
            <a:prstGeom prst="roundRect">
              <a:avLst>
                <a:gd name="adj" fmla="val 50000"/>
              </a:avLst>
            </a:prstGeom>
            <a:solidFill>
              <a:srgbClr val="F2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-1113308" y="2330256"/>
              <a:ext cx="906549" cy="90610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-1155885" y="2393337"/>
            <a:ext cx="759477" cy="748950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30A6565A-F73B-824D-20BC-C59ECE02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" y="3606592"/>
            <a:ext cx="6230219" cy="2981741"/>
          </a:xfrm>
          <a:prstGeom prst="roundRect">
            <a:avLst/>
          </a:prstGeom>
          <a:solidFill>
            <a:srgbClr val="CAA5E5"/>
          </a:solidFill>
          <a:ln>
            <a:solidFill>
              <a:srgbClr val="C39BE1"/>
            </a:solidFill>
          </a:ln>
          <a:effectLst>
            <a:innerShdw blurRad="114300">
              <a:prstClr val="black"/>
            </a:innerShdw>
          </a:effectLst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977917"/>
              </p:ext>
            </p:extLst>
          </p:nvPr>
        </p:nvGraphicFramePr>
        <p:xfrm>
          <a:off x="7325473" y="3600205"/>
          <a:ext cx="4571207" cy="236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907">
                  <a:extLst>
                    <a:ext uri="{9D8B030D-6E8A-4147-A177-3AD203B41FA5}">
                      <a16:colId xmlns:a16="http://schemas.microsoft.com/office/drawing/2014/main" val="1259416894"/>
                    </a:ext>
                  </a:extLst>
                </a:gridCol>
                <a:gridCol w="3224300">
                  <a:extLst>
                    <a:ext uri="{9D8B030D-6E8A-4147-A177-3AD203B41FA5}">
                      <a16:colId xmlns:a16="http://schemas.microsoft.com/office/drawing/2014/main" val="1615888961"/>
                    </a:ext>
                  </a:extLst>
                </a:gridCol>
              </a:tblGrid>
              <a:tr h="4745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F24C4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863213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Test Type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KMN RBYGSC" panose="00000400000000000000" pitchFamily="2" charset="0"/>
                        </a:rPr>
                        <a:t>Two sampled T test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976355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Alpha (a)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0.01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701057"/>
                  </a:ext>
                </a:extLst>
              </a:tr>
              <a:tr h="4640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Confidence Level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99%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332761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Outcome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H0 rejected, h1 accepted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04653"/>
                  </a:ext>
                </a:extLst>
              </a:tr>
            </a:tbl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699623" y="3347669"/>
            <a:ext cx="4838148" cy="424271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KMN RBYGSC" panose="00000400000000000000" pitchFamily="2" charset="0"/>
              </a:rPr>
              <a:t>Snippet of Anomaly Scores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235534" y="6145148"/>
            <a:ext cx="530352" cy="530352"/>
            <a:chOff x="557471" y="339428"/>
            <a:chExt cx="1208631" cy="1208631"/>
          </a:xfrm>
        </p:grpSpPr>
        <p:sp>
          <p:nvSpPr>
            <p:cNvPr id="53" name="Oval 52">
              <a:hlinkClick r:id="rId4" action="ppaction://hlinksldjump"/>
            </p:cNvPr>
            <p:cNvSpPr/>
            <p:nvPr/>
          </p:nvSpPr>
          <p:spPr>
            <a:xfrm>
              <a:off x="557471" y="339428"/>
              <a:ext cx="1208631" cy="1208631"/>
            </a:xfrm>
            <a:prstGeom prst="ellipse">
              <a:avLst/>
            </a:prstGeom>
            <a:solidFill>
              <a:srgbClr val="9DC3E6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745151" y="511060"/>
              <a:ext cx="852759" cy="852759"/>
              <a:chOff x="5048438" y="1634642"/>
              <a:chExt cx="4071761" cy="4071761"/>
            </a:xfrm>
            <a:solidFill>
              <a:srgbClr val="5F86CD"/>
            </a:solidFill>
          </p:grpSpPr>
          <p:sp>
            <p:nvSpPr>
              <p:cNvPr id="55" name="Donut 54">
                <a:hlinkClick r:id="rId4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Donut 55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9892114" y="6145148"/>
            <a:ext cx="530352" cy="530352"/>
            <a:chOff x="557472" y="3572384"/>
            <a:chExt cx="1208631" cy="1208631"/>
          </a:xfrm>
        </p:grpSpPr>
        <p:sp>
          <p:nvSpPr>
            <p:cNvPr id="60" name="Oval 59">
              <a:hlinkClick r:id="rId5" action="ppaction://hlinksldjump"/>
            </p:cNvPr>
            <p:cNvSpPr/>
            <p:nvPr/>
          </p:nvSpPr>
          <p:spPr>
            <a:xfrm>
              <a:off x="557472" y="3572384"/>
              <a:ext cx="1208631" cy="1208631"/>
            </a:xfrm>
            <a:prstGeom prst="ellipse">
              <a:avLst/>
            </a:prstGeom>
            <a:solidFill>
              <a:srgbClr val="F4B16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45151" y="3750319"/>
              <a:ext cx="852759" cy="852759"/>
              <a:chOff x="5048438" y="1634642"/>
              <a:chExt cx="4071761" cy="4071761"/>
            </a:xfrm>
            <a:solidFill>
              <a:schemeClr val="accent2"/>
            </a:solidFill>
          </p:grpSpPr>
          <p:sp>
            <p:nvSpPr>
              <p:cNvPr id="62" name="Donut 61">
                <a:hlinkClick r:id="rId5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Donut 62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Rounded Rectangle 2">
            <a:extLst>
              <a:ext uri="{FF2B5EF4-FFF2-40B4-BE49-F238E27FC236}">
                <a16:creationId xmlns:a16="http://schemas.microsoft.com/office/drawing/2014/main" id="{EAB180E1-65B1-4C77-B687-30DB4E0EFA30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B989C81-EAFF-80B6-FF6F-F038A695946B}"/>
                  </a:ext>
                </a:extLst>
              </p14:cNvPr>
              <p14:cNvContentPartPr/>
              <p14:nvPr/>
            </p14:nvContentPartPr>
            <p14:xfrm>
              <a:off x="1514572" y="5109421"/>
              <a:ext cx="758160" cy="30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B989C81-EAFF-80B6-FF6F-F038A69594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0932" y="5001781"/>
                <a:ext cx="865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8BA340-5A5D-E163-82B5-522087CDE6F1}"/>
                  </a:ext>
                </a:extLst>
              </p14:cNvPr>
              <p14:cNvContentPartPr/>
              <p14:nvPr/>
            </p14:nvContentPartPr>
            <p14:xfrm>
              <a:off x="1535812" y="5628181"/>
              <a:ext cx="732240" cy="55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8BA340-5A5D-E163-82B5-522087CDE6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1812" y="5520541"/>
                <a:ext cx="8398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3B0A2D9-BD7B-1F42-78B3-DFDEF68533BD}"/>
                  </a:ext>
                </a:extLst>
              </p14:cNvPr>
              <p14:cNvContentPartPr/>
              <p14:nvPr/>
            </p14:nvContentPartPr>
            <p14:xfrm>
              <a:off x="1726612" y="5815021"/>
              <a:ext cx="626040" cy="3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3B0A2D9-BD7B-1F42-78B3-DFDEF6853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2972" y="5707021"/>
                <a:ext cx="733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81B4E9F-4E49-4744-F6B1-F040345B23B7}"/>
                  </a:ext>
                </a:extLst>
              </p14:cNvPr>
              <p14:cNvContentPartPr/>
              <p14:nvPr/>
            </p14:nvContentPartPr>
            <p14:xfrm>
              <a:off x="1846492" y="6205621"/>
              <a:ext cx="392040" cy="27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81B4E9F-4E49-4744-F6B1-F040345B23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92492" y="6097621"/>
                <a:ext cx="499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019D767-ABF4-2600-1A58-46D7AABC18CA}"/>
                  </a:ext>
                </a:extLst>
              </p14:cNvPr>
              <p14:cNvContentPartPr/>
              <p14:nvPr/>
            </p14:nvContentPartPr>
            <p14:xfrm>
              <a:off x="1714012" y="6356101"/>
              <a:ext cx="567720" cy="18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019D767-ABF4-2600-1A58-46D7AABC18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60012" y="6248101"/>
                <a:ext cx="675360" cy="2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54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L 0.25 -3.7037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25 -2.22222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36" grpId="1" animBg="1"/>
      <p:bldP spid="36" grpId="2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550" y="16164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64850" y="186431"/>
            <a:ext cx="10183806" cy="6437421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19220" y="5451484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3112" y="5565729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743038" y="648556"/>
            <a:ext cx="605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Comparison of Base Stats</a:t>
            </a:r>
          </a:p>
        </p:txBody>
      </p:sp>
      <p:pic>
        <p:nvPicPr>
          <p:cNvPr id="43" name="Content Placeholder 4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470BCDE-5547-69C8-1926-B10CE230B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81" y="1281936"/>
            <a:ext cx="8377917" cy="5091155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7372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69054" y="134906"/>
            <a:ext cx="10279602" cy="6488946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11877" y="5453932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5769" y="5564950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498496" y="533155"/>
            <a:ext cx="638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Comparison of Special Stats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  <p:pic>
        <p:nvPicPr>
          <p:cNvPr id="49" name="Content Placeholder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7B155AF5-32E0-1E54-E049-4DADCCB5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73" y="1179579"/>
            <a:ext cx="8910651" cy="4914433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845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9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84730" y="339428"/>
            <a:ext cx="10163926" cy="6284424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39100" y="5455875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2992" y="5566893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009369" y="748868"/>
            <a:ext cx="605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Capture Rate</a:t>
            </a:r>
          </a:p>
        </p:txBody>
      </p:sp>
      <p:pic>
        <p:nvPicPr>
          <p:cNvPr id="14" name="Content Placeholder 13" descr="A graph with a bar and a number&#10;&#10;Description automatically generated">
            <a:extLst>
              <a:ext uri="{FF2B5EF4-FFF2-40B4-BE49-F238E27FC236}">
                <a16:creationId xmlns:a16="http://schemas.microsoft.com/office/drawing/2014/main" id="{69514D7B-484B-B292-8316-179180991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1430824"/>
            <a:ext cx="8007658" cy="4790585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8247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81014" y="142043"/>
            <a:ext cx="10167641" cy="6481809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60340" y="5451484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1793" y="5562502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577351" y="416508"/>
            <a:ext cx="657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Most Common Elemental Type</a:t>
            </a:r>
          </a:p>
        </p:txBody>
      </p:sp>
      <p:pic>
        <p:nvPicPr>
          <p:cNvPr id="43" name="Content Placeholder 4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389BAA-7EC2-0033-294D-800167A8F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2" y="1002589"/>
            <a:ext cx="8586457" cy="5033796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5955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6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71C74A-26FF-E80C-CD13-F54287FEBB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9542" y="753045"/>
            <a:ext cx="5551716" cy="5351908"/>
          </a:xfrm>
          <a:prstGeom prst="roundRect">
            <a:avLst>
              <a:gd name="adj" fmla="val 1620"/>
            </a:avLst>
          </a:prstGeom>
          <a:solidFill>
            <a:srgbClr val="F8F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01HYPTHS TEST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. x  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VAGUE LABS   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DATA CLNING. x   2  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PREPRCSSNG.  x   5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ISLTN FRST.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ATTN SPAN   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DATA CLEANING and PREPROCESSING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D808236-0261-BAEC-A239-6AE6F61FA30C}"/>
              </a:ext>
            </a:extLst>
          </p:cNvPr>
          <p:cNvSpPr/>
          <p:nvPr/>
        </p:nvSpPr>
        <p:spPr>
          <a:xfrm rot="5400000">
            <a:off x="6120965" y="2454298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786AA36-A63C-E0B6-359B-D30E02DC412A}"/>
              </a:ext>
            </a:extLst>
          </p:cNvPr>
          <p:cNvSpPr/>
          <p:nvPr/>
        </p:nvSpPr>
        <p:spPr>
          <a:xfrm rot="5400000">
            <a:off x="6153720" y="3266376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4236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1"/>
                            </p:stCondLst>
                            <p:childTnLst>
                              <p:par>
                                <p:cTn id="2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01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44861 " pathEditMode="relative" rAng="0" ptsTypes="AA">
                                      <p:cBhvr>
                                        <p:cTn id="33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44861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8" grpId="0"/>
      <p:bldP spid="48" grpId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A13CEDD-085C-9BA0-1D35-934D2A51C2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2" r="54485" b="420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E90C8CA8-A529-DB02-1891-FBD63FF93B3F}"/>
              </a:ext>
            </a:extLst>
          </p:cNvPr>
          <p:cNvSpPr/>
          <p:nvPr/>
        </p:nvSpPr>
        <p:spPr>
          <a:xfrm>
            <a:off x="1721644" y="857250"/>
            <a:ext cx="1905000" cy="1905000"/>
          </a:xfrm>
          <a:prstGeom prst="ellipse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391F71-43FB-8DBF-A769-B22AD99EF1AC}"/>
              </a:ext>
            </a:extLst>
          </p:cNvPr>
          <p:cNvSpPr/>
          <p:nvPr/>
        </p:nvSpPr>
        <p:spPr>
          <a:xfrm>
            <a:off x="6293644" y="857250"/>
            <a:ext cx="1905000" cy="1905000"/>
          </a:xfrm>
          <a:prstGeom prst="ellipse">
            <a:avLst/>
          </a:prstGeom>
          <a:solidFill>
            <a:srgbClr val="4472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268B678-9CD9-FCB2-675C-284861F15558}"/>
              </a:ext>
            </a:extLst>
          </p:cNvPr>
          <p:cNvSpPr/>
          <p:nvPr/>
        </p:nvSpPr>
        <p:spPr>
          <a:xfrm>
            <a:off x="4017056" y="4095750"/>
            <a:ext cx="1905000" cy="1905000"/>
          </a:xfrm>
          <a:prstGeom prst="ellipse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0394E5-B47F-77DA-8743-2DB959A86EFC}"/>
              </a:ext>
            </a:extLst>
          </p:cNvPr>
          <p:cNvSpPr/>
          <p:nvPr/>
        </p:nvSpPr>
        <p:spPr>
          <a:xfrm>
            <a:off x="8572500" y="4095750"/>
            <a:ext cx="1905000" cy="1905000"/>
          </a:xfrm>
          <a:prstGeom prst="ellipse">
            <a:avLst/>
          </a:prstGeom>
          <a:solidFill>
            <a:srgbClr val="0068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1027" descr="Icon&#10;&#10;Description automatically generated">
            <a:extLst>
              <a:ext uri="{FF2B5EF4-FFF2-40B4-BE49-F238E27FC236}">
                <a16:creationId xmlns:a16="http://schemas.microsoft.com/office/drawing/2014/main" id="{89C6D39E-32B5-DDF7-CEED-FD533B9C7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8" y="570123"/>
            <a:ext cx="10745690" cy="5688732"/>
          </a:xfrm>
          <a:prstGeom prst="rect">
            <a:avLst/>
          </a:prstGeom>
        </p:spPr>
      </p:pic>
      <p:pic>
        <p:nvPicPr>
          <p:cNvPr id="1025" name="Picture 1024" descr="Qr code&#10;&#10;Description automatically generated">
            <a:extLst>
              <a:ext uri="{FF2B5EF4-FFF2-40B4-BE49-F238E27FC236}">
                <a16:creationId xmlns:a16="http://schemas.microsoft.com/office/drawing/2014/main" id="{4EC1F2A2-4569-08C5-90F2-7C9844AF9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107" y="2827026"/>
            <a:ext cx="573882" cy="601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73" name="Picture 1072" descr="Icon&#10;&#10;Description automatically generated">
            <a:extLst>
              <a:ext uri="{FF2B5EF4-FFF2-40B4-BE49-F238E27FC236}">
                <a16:creationId xmlns:a16="http://schemas.microsoft.com/office/drawing/2014/main" id="{EEFC994D-401E-ECCA-9860-D2765CDF5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701" y="4325552"/>
            <a:ext cx="1343611" cy="1343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965C24E-1A05-359B-5304-C3B984F305A6}"/>
              </a:ext>
            </a:extLst>
          </p:cNvPr>
          <p:cNvGrpSpPr/>
          <p:nvPr/>
        </p:nvGrpSpPr>
        <p:grpSpPr>
          <a:xfrm>
            <a:off x="3417444" y="582885"/>
            <a:ext cx="2480912" cy="2406614"/>
            <a:chOff x="3417444" y="582885"/>
            <a:chExt cx="2480912" cy="2406614"/>
          </a:xfrm>
        </p:grpSpPr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DD79F7F6-ED9D-5519-1DDD-383E51F144E5}"/>
                </a:ext>
              </a:extLst>
            </p:cNvPr>
            <p:cNvSpPr/>
            <p:nvPr/>
          </p:nvSpPr>
          <p:spPr>
            <a:xfrm>
              <a:off x="3417444" y="582885"/>
              <a:ext cx="2480912" cy="2265090"/>
            </a:xfrm>
            <a:custGeom>
              <a:avLst/>
              <a:gdLst>
                <a:gd name="connsiteX0" fmla="*/ 394166 w 2480912"/>
                <a:gd name="connsiteY0" fmla="*/ 948 h 2265090"/>
                <a:gd name="connsiteX1" fmla="*/ 669749 w 2480912"/>
                <a:gd name="connsiteY1" fmla="*/ 126343 h 2265090"/>
                <a:gd name="connsiteX2" fmla="*/ 721978 w 2480912"/>
                <a:gd name="connsiteY2" fmla="*/ 190889 h 2265090"/>
                <a:gd name="connsiteX3" fmla="*/ 722279 w 2480912"/>
                <a:gd name="connsiteY3" fmla="*/ 190695 h 2265090"/>
                <a:gd name="connsiteX4" fmla="*/ 726363 w 2480912"/>
                <a:gd name="connsiteY4" fmla="*/ 197034 h 2265090"/>
                <a:gd name="connsiteX5" fmla="*/ 739959 w 2480912"/>
                <a:gd name="connsiteY5" fmla="*/ 192814 h 2265090"/>
                <a:gd name="connsiteX6" fmla="*/ 781365 w 2480912"/>
                <a:gd name="connsiteY6" fmla="*/ 188640 h 2265090"/>
                <a:gd name="connsiteX7" fmla="*/ 2275458 w 2480912"/>
                <a:gd name="connsiteY7" fmla="*/ 188640 h 2265090"/>
                <a:gd name="connsiteX8" fmla="*/ 2480912 w 2480912"/>
                <a:gd name="connsiteY8" fmla="*/ 394094 h 2265090"/>
                <a:gd name="connsiteX9" fmla="*/ 2480912 w 2480912"/>
                <a:gd name="connsiteY9" fmla="*/ 2059636 h 2265090"/>
                <a:gd name="connsiteX10" fmla="*/ 2275458 w 2480912"/>
                <a:gd name="connsiteY10" fmla="*/ 2265090 h 2265090"/>
                <a:gd name="connsiteX11" fmla="*/ 781365 w 2480912"/>
                <a:gd name="connsiteY11" fmla="*/ 2265090 h 2265090"/>
                <a:gd name="connsiteX12" fmla="*/ 575911 w 2480912"/>
                <a:gd name="connsiteY12" fmla="*/ 2059636 h 2265090"/>
                <a:gd name="connsiteX13" fmla="*/ 575911 w 2480912"/>
                <a:gd name="connsiteY13" fmla="*/ 394094 h 2265090"/>
                <a:gd name="connsiteX14" fmla="*/ 578999 w 2480912"/>
                <a:gd name="connsiteY14" fmla="*/ 363459 h 2265090"/>
                <a:gd name="connsiteX15" fmla="*/ 545024 w 2480912"/>
                <a:gd name="connsiteY15" fmla="*/ 310719 h 2265090"/>
                <a:gd name="connsiteX16" fmla="*/ 545017 w 2480912"/>
                <a:gd name="connsiteY16" fmla="*/ 310723 h 2265090"/>
                <a:gd name="connsiteX17" fmla="*/ 288540 w 2480912"/>
                <a:gd name="connsiteY17" fmla="*/ 228545 h 2265090"/>
                <a:gd name="connsiteX18" fmla="*/ 250148 w 2480912"/>
                <a:gd name="connsiteY18" fmla="*/ 248161 h 2265090"/>
                <a:gd name="connsiteX19" fmla="*/ 164268 w 2480912"/>
                <a:gd name="connsiteY19" fmla="*/ 303486 h 2265090"/>
                <a:gd name="connsiteX20" fmla="*/ 18475 w 2480912"/>
                <a:gd name="connsiteY20" fmla="*/ 271938 h 2265090"/>
                <a:gd name="connsiteX21" fmla="*/ 16819 w 2480912"/>
                <a:gd name="connsiteY21" fmla="*/ 269367 h 2265090"/>
                <a:gd name="connsiteX22" fmla="*/ 48368 w 2480912"/>
                <a:gd name="connsiteY22" fmla="*/ 123574 h 2265090"/>
                <a:gd name="connsiteX23" fmla="*/ 134248 w 2480912"/>
                <a:gd name="connsiteY23" fmla="*/ 68249 h 2265090"/>
                <a:gd name="connsiteX24" fmla="*/ 134248 w 2480912"/>
                <a:gd name="connsiteY24" fmla="*/ 68249 h 2265090"/>
                <a:gd name="connsiteX25" fmla="*/ 134254 w 2480912"/>
                <a:gd name="connsiteY25" fmla="*/ 68246 h 2265090"/>
                <a:gd name="connsiteX26" fmla="*/ 137038 w 2480912"/>
                <a:gd name="connsiteY26" fmla="*/ 66452 h 2265090"/>
                <a:gd name="connsiteX27" fmla="*/ 137217 w 2480912"/>
                <a:gd name="connsiteY27" fmla="*/ 66731 h 2265090"/>
                <a:gd name="connsiteX28" fmla="*/ 211032 w 2480912"/>
                <a:gd name="connsiteY28" fmla="*/ 29017 h 2265090"/>
                <a:gd name="connsiteX29" fmla="*/ 394166 w 2480912"/>
                <a:gd name="connsiteY29" fmla="*/ 948 h 226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80912" h="2265090">
                  <a:moveTo>
                    <a:pt x="394166" y="948"/>
                  </a:moveTo>
                  <a:cubicBezTo>
                    <a:pt x="496323" y="7751"/>
                    <a:pt x="595053" y="51006"/>
                    <a:pt x="669749" y="126343"/>
                  </a:cubicBezTo>
                  <a:lnTo>
                    <a:pt x="721978" y="190889"/>
                  </a:lnTo>
                  <a:lnTo>
                    <a:pt x="722279" y="190695"/>
                  </a:lnTo>
                  <a:lnTo>
                    <a:pt x="726363" y="197034"/>
                  </a:lnTo>
                  <a:lnTo>
                    <a:pt x="739959" y="192814"/>
                  </a:lnTo>
                  <a:cubicBezTo>
                    <a:pt x="753334" y="190077"/>
                    <a:pt x="767182" y="188640"/>
                    <a:pt x="781365" y="188640"/>
                  </a:cubicBezTo>
                  <a:lnTo>
                    <a:pt x="2275458" y="188640"/>
                  </a:lnTo>
                  <a:cubicBezTo>
                    <a:pt x="2388927" y="188640"/>
                    <a:pt x="2480912" y="280625"/>
                    <a:pt x="2480912" y="394094"/>
                  </a:cubicBezTo>
                  <a:lnTo>
                    <a:pt x="2480912" y="2059636"/>
                  </a:lnTo>
                  <a:cubicBezTo>
                    <a:pt x="2480912" y="2173105"/>
                    <a:pt x="2388927" y="2265090"/>
                    <a:pt x="2275458" y="2265090"/>
                  </a:cubicBezTo>
                  <a:lnTo>
                    <a:pt x="781365" y="2265090"/>
                  </a:lnTo>
                  <a:cubicBezTo>
                    <a:pt x="667896" y="2265090"/>
                    <a:pt x="575911" y="2173105"/>
                    <a:pt x="575911" y="2059636"/>
                  </a:cubicBezTo>
                  <a:lnTo>
                    <a:pt x="575911" y="394094"/>
                  </a:lnTo>
                  <a:lnTo>
                    <a:pt x="578999" y="363459"/>
                  </a:lnTo>
                  <a:lnTo>
                    <a:pt x="545024" y="310719"/>
                  </a:lnTo>
                  <a:lnTo>
                    <a:pt x="545017" y="310723"/>
                  </a:lnTo>
                  <a:cubicBezTo>
                    <a:pt x="488631" y="224730"/>
                    <a:pt x="380802" y="192598"/>
                    <a:pt x="288540" y="228545"/>
                  </a:cubicBezTo>
                  <a:lnTo>
                    <a:pt x="250148" y="248161"/>
                  </a:lnTo>
                  <a:lnTo>
                    <a:pt x="164268" y="303486"/>
                  </a:lnTo>
                  <a:cubicBezTo>
                    <a:pt x="115296" y="335034"/>
                    <a:pt x="50023" y="320909"/>
                    <a:pt x="18475" y="271938"/>
                  </a:cubicBezTo>
                  <a:lnTo>
                    <a:pt x="16819" y="269367"/>
                  </a:lnTo>
                  <a:cubicBezTo>
                    <a:pt x="-14729" y="220395"/>
                    <a:pt x="-604" y="155122"/>
                    <a:pt x="48368" y="123574"/>
                  </a:cubicBezTo>
                  <a:lnTo>
                    <a:pt x="134248" y="68249"/>
                  </a:lnTo>
                  <a:lnTo>
                    <a:pt x="134248" y="68249"/>
                  </a:lnTo>
                  <a:lnTo>
                    <a:pt x="134254" y="68246"/>
                  </a:lnTo>
                  <a:lnTo>
                    <a:pt x="137038" y="66452"/>
                  </a:lnTo>
                  <a:lnTo>
                    <a:pt x="137217" y="66731"/>
                  </a:lnTo>
                  <a:lnTo>
                    <a:pt x="211032" y="29017"/>
                  </a:lnTo>
                  <a:cubicBezTo>
                    <a:pt x="270344" y="5908"/>
                    <a:pt x="332872" y="-3133"/>
                    <a:pt x="394166" y="948"/>
                  </a:cubicBezTo>
                  <a:close/>
                </a:path>
              </a:pathLst>
            </a:custGeom>
            <a:solidFill>
              <a:srgbClr val="A83A30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797C8E-C92B-9DC6-3257-055C5A4AEA37}"/>
                </a:ext>
              </a:extLst>
            </p:cNvPr>
            <p:cNvSpPr txBox="1"/>
            <p:nvPr/>
          </p:nvSpPr>
          <p:spPr>
            <a:xfrm>
              <a:off x="4071317" y="835063"/>
              <a:ext cx="1660727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Domain knowledge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Dropping variables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Imputing nulls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Feature Engineering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9CD388-BBA4-CBDC-C8A9-D600F433E4E4}"/>
              </a:ext>
            </a:extLst>
          </p:cNvPr>
          <p:cNvGrpSpPr/>
          <p:nvPr/>
        </p:nvGrpSpPr>
        <p:grpSpPr>
          <a:xfrm>
            <a:off x="8344540" y="605821"/>
            <a:ext cx="2439055" cy="2265090"/>
            <a:chOff x="8072577" y="582885"/>
            <a:chExt cx="2439055" cy="2265090"/>
          </a:xfrm>
        </p:grpSpPr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A2B87457-818A-C937-3D2D-51215FA0BD94}"/>
                </a:ext>
              </a:extLst>
            </p:cNvPr>
            <p:cNvSpPr/>
            <p:nvPr/>
          </p:nvSpPr>
          <p:spPr>
            <a:xfrm>
              <a:off x="8072577" y="582885"/>
              <a:ext cx="2439055" cy="2265090"/>
            </a:xfrm>
            <a:custGeom>
              <a:avLst/>
              <a:gdLst>
                <a:gd name="connsiteX0" fmla="*/ 394166 w 2439055"/>
                <a:gd name="connsiteY0" fmla="*/ 948 h 2265090"/>
                <a:gd name="connsiteX1" fmla="*/ 669749 w 2439055"/>
                <a:gd name="connsiteY1" fmla="*/ 126343 h 2265090"/>
                <a:gd name="connsiteX2" fmla="*/ 721618 w 2439055"/>
                <a:gd name="connsiteY2" fmla="*/ 190444 h 2265090"/>
                <a:gd name="connsiteX3" fmla="*/ 739508 w 2439055"/>
                <a:gd name="connsiteY3" fmla="*/ 188640 h 2265090"/>
                <a:gd name="connsiteX4" fmla="*/ 2233601 w 2439055"/>
                <a:gd name="connsiteY4" fmla="*/ 188640 h 2265090"/>
                <a:gd name="connsiteX5" fmla="*/ 2439055 w 2439055"/>
                <a:gd name="connsiteY5" fmla="*/ 394094 h 2265090"/>
                <a:gd name="connsiteX6" fmla="*/ 2439055 w 2439055"/>
                <a:gd name="connsiteY6" fmla="*/ 2059636 h 2265090"/>
                <a:gd name="connsiteX7" fmla="*/ 2233601 w 2439055"/>
                <a:gd name="connsiteY7" fmla="*/ 2265090 h 2265090"/>
                <a:gd name="connsiteX8" fmla="*/ 739508 w 2439055"/>
                <a:gd name="connsiteY8" fmla="*/ 2265090 h 2265090"/>
                <a:gd name="connsiteX9" fmla="*/ 534054 w 2439055"/>
                <a:gd name="connsiteY9" fmla="*/ 2059636 h 2265090"/>
                <a:gd name="connsiteX10" fmla="*/ 534054 w 2439055"/>
                <a:gd name="connsiteY10" fmla="*/ 394094 h 2265090"/>
                <a:gd name="connsiteX11" fmla="*/ 538228 w 2439055"/>
                <a:gd name="connsiteY11" fmla="*/ 352688 h 2265090"/>
                <a:gd name="connsiteX12" fmla="*/ 549230 w 2439055"/>
                <a:gd name="connsiteY12" fmla="*/ 317247 h 2265090"/>
                <a:gd name="connsiteX13" fmla="*/ 545024 w 2439055"/>
                <a:gd name="connsiteY13" fmla="*/ 310719 h 2265090"/>
                <a:gd name="connsiteX14" fmla="*/ 545017 w 2439055"/>
                <a:gd name="connsiteY14" fmla="*/ 310723 h 2265090"/>
                <a:gd name="connsiteX15" fmla="*/ 288540 w 2439055"/>
                <a:gd name="connsiteY15" fmla="*/ 228545 h 2265090"/>
                <a:gd name="connsiteX16" fmla="*/ 250148 w 2439055"/>
                <a:gd name="connsiteY16" fmla="*/ 248161 h 2265090"/>
                <a:gd name="connsiteX17" fmla="*/ 164268 w 2439055"/>
                <a:gd name="connsiteY17" fmla="*/ 303486 h 2265090"/>
                <a:gd name="connsiteX18" fmla="*/ 18475 w 2439055"/>
                <a:gd name="connsiteY18" fmla="*/ 271938 h 2265090"/>
                <a:gd name="connsiteX19" fmla="*/ 16819 w 2439055"/>
                <a:gd name="connsiteY19" fmla="*/ 269367 h 2265090"/>
                <a:gd name="connsiteX20" fmla="*/ 48368 w 2439055"/>
                <a:gd name="connsiteY20" fmla="*/ 123574 h 2265090"/>
                <a:gd name="connsiteX21" fmla="*/ 134248 w 2439055"/>
                <a:gd name="connsiteY21" fmla="*/ 68249 h 2265090"/>
                <a:gd name="connsiteX22" fmla="*/ 134248 w 2439055"/>
                <a:gd name="connsiteY22" fmla="*/ 68249 h 2265090"/>
                <a:gd name="connsiteX23" fmla="*/ 134254 w 2439055"/>
                <a:gd name="connsiteY23" fmla="*/ 68246 h 2265090"/>
                <a:gd name="connsiteX24" fmla="*/ 137038 w 2439055"/>
                <a:gd name="connsiteY24" fmla="*/ 66452 h 2265090"/>
                <a:gd name="connsiteX25" fmla="*/ 137217 w 2439055"/>
                <a:gd name="connsiteY25" fmla="*/ 66731 h 2265090"/>
                <a:gd name="connsiteX26" fmla="*/ 211032 w 2439055"/>
                <a:gd name="connsiteY26" fmla="*/ 29017 h 2265090"/>
                <a:gd name="connsiteX27" fmla="*/ 394166 w 2439055"/>
                <a:gd name="connsiteY27" fmla="*/ 948 h 226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9055" h="2265090">
                  <a:moveTo>
                    <a:pt x="394166" y="948"/>
                  </a:moveTo>
                  <a:cubicBezTo>
                    <a:pt x="496323" y="7751"/>
                    <a:pt x="595053" y="51006"/>
                    <a:pt x="669749" y="126343"/>
                  </a:cubicBezTo>
                  <a:lnTo>
                    <a:pt x="721618" y="190444"/>
                  </a:lnTo>
                  <a:lnTo>
                    <a:pt x="739508" y="188640"/>
                  </a:lnTo>
                  <a:lnTo>
                    <a:pt x="2233601" y="188640"/>
                  </a:lnTo>
                  <a:cubicBezTo>
                    <a:pt x="2347070" y="188640"/>
                    <a:pt x="2439055" y="280625"/>
                    <a:pt x="2439055" y="394094"/>
                  </a:cubicBezTo>
                  <a:lnTo>
                    <a:pt x="2439055" y="2059636"/>
                  </a:lnTo>
                  <a:cubicBezTo>
                    <a:pt x="2439055" y="2173105"/>
                    <a:pt x="2347070" y="2265090"/>
                    <a:pt x="2233601" y="2265090"/>
                  </a:cubicBezTo>
                  <a:lnTo>
                    <a:pt x="739508" y="2265090"/>
                  </a:lnTo>
                  <a:cubicBezTo>
                    <a:pt x="626039" y="2265090"/>
                    <a:pt x="534054" y="2173105"/>
                    <a:pt x="534054" y="2059636"/>
                  </a:cubicBezTo>
                  <a:lnTo>
                    <a:pt x="534054" y="394094"/>
                  </a:lnTo>
                  <a:cubicBezTo>
                    <a:pt x="534054" y="379910"/>
                    <a:pt x="535491" y="366063"/>
                    <a:pt x="538228" y="352688"/>
                  </a:cubicBezTo>
                  <a:lnTo>
                    <a:pt x="549230" y="317247"/>
                  </a:lnTo>
                  <a:lnTo>
                    <a:pt x="545024" y="310719"/>
                  </a:lnTo>
                  <a:lnTo>
                    <a:pt x="545017" y="310723"/>
                  </a:lnTo>
                  <a:cubicBezTo>
                    <a:pt x="488632" y="224730"/>
                    <a:pt x="380802" y="192598"/>
                    <a:pt x="288540" y="228545"/>
                  </a:cubicBezTo>
                  <a:lnTo>
                    <a:pt x="250148" y="248161"/>
                  </a:lnTo>
                  <a:lnTo>
                    <a:pt x="164268" y="303486"/>
                  </a:lnTo>
                  <a:cubicBezTo>
                    <a:pt x="115296" y="335034"/>
                    <a:pt x="50023" y="320909"/>
                    <a:pt x="18475" y="271938"/>
                  </a:cubicBezTo>
                  <a:lnTo>
                    <a:pt x="16819" y="269367"/>
                  </a:lnTo>
                  <a:cubicBezTo>
                    <a:pt x="-14729" y="220395"/>
                    <a:pt x="-604" y="155122"/>
                    <a:pt x="48368" y="123574"/>
                  </a:cubicBezTo>
                  <a:lnTo>
                    <a:pt x="134248" y="68249"/>
                  </a:lnTo>
                  <a:lnTo>
                    <a:pt x="134248" y="68249"/>
                  </a:lnTo>
                  <a:lnTo>
                    <a:pt x="134254" y="68246"/>
                  </a:lnTo>
                  <a:lnTo>
                    <a:pt x="137038" y="66452"/>
                  </a:lnTo>
                  <a:lnTo>
                    <a:pt x="137217" y="66731"/>
                  </a:lnTo>
                  <a:lnTo>
                    <a:pt x="211032" y="29017"/>
                  </a:lnTo>
                  <a:cubicBezTo>
                    <a:pt x="270343" y="5908"/>
                    <a:pt x="332872" y="-3133"/>
                    <a:pt x="394166" y="948"/>
                  </a:cubicBezTo>
                  <a:close/>
                </a:path>
              </a:pathLst>
            </a:custGeom>
            <a:solidFill>
              <a:srgbClr val="518ABA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BAD8B7-B4B9-C35F-3FE7-E275DB287247}"/>
                </a:ext>
              </a:extLst>
            </p:cNvPr>
            <p:cNvSpPr txBox="1"/>
            <p:nvPr/>
          </p:nvSpPr>
          <p:spPr>
            <a:xfrm>
              <a:off x="8725366" y="1009531"/>
              <a:ext cx="16607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Variance Inflation Factor (VIF)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42D49A-ACEA-F264-5013-C5A89C01F699}"/>
              </a:ext>
            </a:extLst>
          </p:cNvPr>
          <p:cNvGrpSpPr/>
          <p:nvPr/>
        </p:nvGrpSpPr>
        <p:grpSpPr>
          <a:xfrm>
            <a:off x="1714500" y="3890429"/>
            <a:ext cx="2463343" cy="2381750"/>
            <a:chOff x="1714500" y="3890429"/>
            <a:chExt cx="2463343" cy="2381750"/>
          </a:xfrm>
        </p:grpSpPr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977C6D66-F941-93AD-9510-7C7599B870E3}"/>
                </a:ext>
              </a:extLst>
            </p:cNvPr>
            <p:cNvSpPr/>
            <p:nvPr/>
          </p:nvSpPr>
          <p:spPr>
            <a:xfrm>
              <a:off x="1714500" y="4010025"/>
              <a:ext cx="2463343" cy="2262154"/>
            </a:xfrm>
            <a:custGeom>
              <a:avLst/>
              <a:gdLst>
                <a:gd name="connsiteX0" fmla="*/ 205454 w 2463343"/>
                <a:gd name="connsiteY0" fmla="*/ 0 h 2262154"/>
                <a:gd name="connsiteX1" fmla="*/ 1699547 w 2463343"/>
                <a:gd name="connsiteY1" fmla="*/ 0 h 2262154"/>
                <a:gd name="connsiteX2" fmla="*/ 1905001 w 2463343"/>
                <a:gd name="connsiteY2" fmla="*/ 205454 h 2262154"/>
                <a:gd name="connsiteX3" fmla="*/ 1905001 w 2463343"/>
                <a:gd name="connsiteY3" fmla="*/ 1870996 h 2262154"/>
                <a:gd name="connsiteX4" fmla="*/ 1888855 w 2463343"/>
                <a:gd name="connsiteY4" fmla="*/ 1950968 h 2262154"/>
                <a:gd name="connsiteX5" fmla="*/ 1888759 w 2463343"/>
                <a:gd name="connsiteY5" fmla="*/ 1951111 h 2262154"/>
                <a:gd name="connsiteX6" fmla="*/ 1909968 w 2463343"/>
                <a:gd name="connsiteY6" fmla="*/ 1975281 h 2262154"/>
                <a:gd name="connsiteX7" fmla="*/ 1941495 w 2463343"/>
                <a:gd name="connsiteY7" fmla="*/ 2004687 h 2262154"/>
                <a:gd name="connsiteX8" fmla="*/ 2210680 w 2463343"/>
                <a:gd name="connsiteY8" fmla="*/ 1996119 h 2262154"/>
                <a:gd name="connsiteX9" fmla="*/ 2210685 w 2463343"/>
                <a:gd name="connsiteY9" fmla="*/ 1996125 h 2262154"/>
                <a:gd name="connsiteX10" fmla="*/ 2286277 w 2463343"/>
                <a:gd name="connsiteY10" fmla="*/ 1929791 h 2262154"/>
                <a:gd name="connsiteX11" fmla="*/ 2435128 w 2463343"/>
                <a:gd name="connsiteY11" fmla="*/ 1939502 h 2262154"/>
                <a:gd name="connsiteX12" fmla="*/ 2437145 w 2463343"/>
                <a:gd name="connsiteY12" fmla="*/ 1941800 h 2262154"/>
                <a:gd name="connsiteX13" fmla="*/ 2427435 w 2463343"/>
                <a:gd name="connsiteY13" fmla="*/ 2090651 h 2262154"/>
                <a:gd name="connsiteX14" fmla="*/ 2348154 w 2463343"/>
                <a:gd name="connsiteY14" fmla="*/ 2160220 h 2262154"/>
                <a:gd name="connsiteX15" fmla="*/ 2347918 w 2463343"/>
                <a:gd name="connsiteY15" fmla="*/ 2159951 h 2262154"/>
                <a:gd name="connsiteX16" fmla="*/ 2279969 w 2463343"/>
                <a:gd name="connsiteY16" fmla="*/ 2207668 h 2262154"/>
                <a:gd name="connsiteX17" fmla="*/ 1812163 w 2463343"/>
                <a:gd name="connsiteY17" fmla="*/ 2175251 h 2262154"/>
                <a:gd name="connsiteX18" fmla="*/ 1751546 w 2463343"/>
                <a:gd name="connsiteY18" fmla="*/ 2118713 h 2262154"/>
                <a:gd name="connsiteX19" fmla="*/ 1751297 w 2463343"/>
                <a:gd name="connsiteY19" fmla="*/ 2118932 h 2262154"/>
                <a:gd name="connsiteX20" fmla="*/ 1749113 w 2463343"/>
                <a:gd name="connsiteY20" fmla="*/ 2116443 h 2262154"/>
                <a:gd name="connsiteX21" fmla="*/ 1749108 w 2463343"/>
                <a:gd name="connsiteY21" fmla="*/ 2116438 h 2262154"/>
                <a:gd name="connsiteX22" fmla="*/ 1749108 w 2463343"/>
                <a:gd name="connsiteY22" fmla="*/ 2116438 h 2262154"/>
                <a:gd name="connsiteX23" fmla="*/ 1712843 w 2463343"/>
                <a:gd name="connsiteY23" fmla="*/ 2075110 h 2262154"/>
                <a:gd name="connsiteX24" fmla="*/ 1699547 w 2463343"/>
                <a:gd name="connsiteY24" fmla="*/ 2076450 h 2262154"/>
                <a:gd name="connsiteX25" fmla="*/ 205454 w 2463343"/>
                <a:gd name="connsiteY25" fmla="*/ 2076450 h 2262154"/>
                <a:gd name="connsiteX26" fmla="*/ 0 w 2463343"/>
                <a:gd name="connsiteY26" fmla="*/ 1870996 h 2262154"/>
                <a:gd name="connsiteX27" fmla="*/ 0 w 2463343"/>
                <a:gd name="connsiteY27" fmla="*/ 205454 h 2262154"/>
                <a:gd name="connsiteX28" fmla="*/ 205454 w 2463343"/>
                <a:gd name="connsiteY28" fmla="*/ 0 h 226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63343" h="2262154">
                  <a:moveTo>
                    <a:pt x="205454" y="0"/>
                  </a:moveTo>
                  <a:lnTo>
                    <a:pt x="1699547" y="0"/>
                  </a:lnTo>
                  <a:cubicBezTo>
                    <a:pt x="1813016" y="0"/>
                    <a:pt x="1905001" y="91985"/>
                    <a:pt x="1905001" y="205454"/>
                  </a:cubicBezTo>
                  <a:lnTo>
                    <a:pt x="1905001" y="1870996"/>
                  </a:lnTo>
                  <a:cubicBezTo>
                    <a:pt x="1905001" y="1899364"/>
                    <a:pt x="1899252" y="1926388"/>
                    <a:pt x="1888855" y="1950968"/>
                  </a:cubicBezTo>
                  <a:lnTo>
                    <a:pt x="1888759" y="1951111"/>
                  </a:lnTo>
                  <a:lnTo>
                    <a:pt x="1909968" y="1975281"/>
                  </a:lnTo>
                  <a:lnTo>
                    <a:pt x="1941495" y="2004687"/>
                  </a:lnTo>
                  <a:cubicBezTo>
                    <a:pt x="2020335" y="2064594"/>
                    <a:pt x="2132842" y="2063317"/>
                    <a:pt x="2210680" y="1996119"/>
                  </a:cubicBezTo>
                  <a:lnTo>
                    <a:pt x="2210685" y="1996125"/>
                  </a:lnTo>
                  <a:lnTo>
                    <a:pt x="2286277" y="1929791"/>
                  </a:lnTo>
                  <a:cubicBezTo>
                    <a:pt x="2330063" y="1891368"/>
                    <a:pt x="2396705" y="1895716"/>
                    <a:pt x="2435128" y="1939502"/>
                  </a:cubicBezTo>
                  <a:lnTo>
                    <a:pt x="2437145" y="1941800"/>
                  </a:lnTo>
                  <a:cubicBezTo>
                    <a:pt x="2475568" y="1985586"/>
                    <a:pt x="2471220" y="2052228"/>
                    <a:pt x="2427435" y="2090651"/>
                  </a:cubicBezTo>
                  <a:cubicBezTo>
                    <a:pt x="2401008" y="2113841"/>
                    <a:pt x="2374581" y="2137030"/>
                    <a:pt x="2348154" y="2160220"/>
                  </a:cubicBezTo>
                  <a:lnTo>
                    <a:pt x="2347918" y="2159951"/>
                  </a:lnTo>
                  <a:lnTo>
                    <a:pt x="2279969" y="2207668"/>
                  </a:lnTo>
                  <a:cubicBezTo>
                    <a:pt x="2131942" y="2290743"/>
                    <a:pt x="1947316" y="2277949"/>
                    <a:pt x="1812163" y="2175251"/>
                  </a:cubicBezTo>
                  <a:lnTo>
                    <a:pt x="1751546" y="2118713"/>
                  </a:lnTo>
                  <a:lnTo>
                    <a:pt x="1751297" y="2118932"/>
                  </a:lnTo>
                  <a:lnTo>
                    <a:pt x="1749113" y="2116443"/>
                  </a:lnTo>
                  <a:lnTo>
                    <a:pt x="1749108" y="2116438"/>
                  </a:lnTo>
                  <a:lnTo>
                    <a:pt x="1749108" y="2116438"/>
                  </a:lnTo>
                  <a:lnTo>
                    <a:pt x="1712843" y="2075110"/>
                  </a:lnTo>
                  <a:lnTo>
                    <a:pt x="1699547" y="2076450"/>
                  </a:lnTo>
                  <a:lnTo>
                    <a:pt x="205454" y="2076450"/>
                  </a:lnTo>
                  <a:cubicBezTo>
                    <a:pt x="91985" y="2076450"/>
                    <a:pt x="0" y="1984465"/>
                    <a:pt x="0" y="1870996"/>
                  </a:cubicBezTo>
                  <a:lnTo>
                    <a:pt x="0" y="205454"/>
                  </a:lnTo>
                  <a:cubicBezTo>
                    <a:pt x="0" y="91985"/>
                    <a:pt x="91985" y="0"/>
                    <a:pt x="205454" y="0"/>
                  </a:cubicBezTo>
                  <a:close/>
                </a:path>
              </a:pathLst>
            </a:custGeom>
            <a:solidFill>
              <a:srgbClr val="E38D1B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B3949C-6CA8-D406-B581-136B76D6F188}"/>
                </a:ext>
              </a:extLst>
            </p:cNvPr>
            <p:cNvSpPr txBox="1"/>
            <p:nvPr/>
          </p:nvSpPr>
          <p:spPr>
            <a:xfrm>
              <a:off x="1836586" y="3890429"/>
              <a:ext cx="166072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Correlation Analysis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&amp; Low Variance Filter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DA9537-C782-A90B-2E18-A4886C0A1A0E}"/>
              </a:ext>
            </a:extLst>
          </p:cNvPr>
          <p:cNvGrpSpPr/>
          <p:nvPr/>
        </p:nvGrpSpPr>
        <p:grpSpPr>
          <a:xfrm>
            <a:off x="6292088" y="4010025"/>
            <a:ext cx="2444164" cy="2262154"/>
            <a:chOff x="6292088" y="4010025"/>
            <a:chExt cx="2444164" cy="2262154"/>
          </a:xfrm>
        </p:grpSpPr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23875318-81A3-CDB6-6CB3-7D2AF97864AC}"/>
                </a:ext>
              </a:extLst>
            </p:cNvPr>
            <p:cNvSpPr/>
            <p:nvPr/>
          </p:nvSpPr>
          <p:spPr>
            <a:xfrm>
              <a:off x="6292088" y="4010025"/>
              <a:ext cx="2444164" cy="2262154"/>
            </a:xfrm>
            <a:custGeom>
              <a:avLst/>
              <a:gdLst>
                <a:gd name="connsiteX0" fmla="*/ 205454 w 2444164"/>
                <a:gd name="connsiteY0" fmla="*/ 0 h 2262154"/>
                <a:gd name="connsiteX1" fmla="*/ 1699547 w 2444164"/>
                <a:gd name="connsiteY1" fmla="*/ 0 h 2262154"/>
                <a:gd name="connsiteX2" fmla="*/ 1905001 w 2444164"/>
                <a:gd name="connsiteY2" fmla="*/ 205454 h 2262154"/>
                <a:gd name="connsiteX3" fmla="*/ 1905001 w 2444164"/>
                <a:gd name="connsiteY3" fmla="*/ 1870996 h 2262154"/>
                <a:gd name="connsiteX4" fmla="*/ 1888856 w 2444164"/>
                <a:gd name="connsiteY4" fmla="*/ 1950968 h 2262154"/>
                <a:gd name="connsiteX5" fmla="*/ 1880426 w 2444164"/>
                <a:gd name="connsiteY5" fmla="*/ 1963471 h 2262154"/>
                <a:gd name="connsiteX6" fmla="*/ 1890789 w 2444164"/>
                <a:gd name="connsiteY6" fmla="*/ 1975281 h 2262154"/>
                <a:gd name="connsiteX7" fmla="*/ 1922316 w 2444164"/>
                <a:gd name="connsiteY7" fmla="*/ 2004687 h 2262154"/>
                <a:gd name="connsiteX8" fmla="*/ 2191500 w 2444164"/>
                <a:gd name="connsiteY8" fmla="*/ 1996119 h 2262154"/>
                <a:gd name="connsiteX9" fmla="*/ 2191505 w 2444164"/>
                <a:gd name="connsiteY9" fmla="*/ 1996125 h 2262154"/>
                <a:gd name="connsiteX10" fmla="*/ 2267098 w 2444164"/>
                <a:gd name="connsiteY10" fmla="*/ 1929791 h 2262154"/>
                <a:gd name="connsiteX11" fmla="*/ 2415949 w 2444164"/>
                <a:gd name="connsiteY11" fmla="*/ 1939502 h 2262154"/>
                <a:gd name="connsiteX12" fmla="*/ 2417966 w 2444164"/>
                <a:gd name="connsiteY12" fmla="*/ 1941800 h 2262154"/>
                <a:gd name="connsiteX13" fmla="*/ 2408256 w 2444164"/>
                <a:gd name="connsiteY13" fmla="*/ 2090651 h 2262154"/>
                <a:gd name="connsiteX14" fmla="*/ 2328975 w 2444164"/>
                <a:gd name="connsiteY14" fmla="*/ 2160220 h 2262154"/>
                <a:gd name="connsiteX15" fmla="*/ 2328739 w 2444164"/>
                <a:gd name="connsiteY15" fmla="*/ 2159951 h 2262154"/>
                <a:gd name="connsiteX16" fmla="*/ 2260790 w 2444164"/>
                <a:gd name="connsiteY16" fmla="*/ 2207668 h 2262154"/>
                <a:gd name="connsiteX17" fmla="*/ 1792984 w 2444164"/>
                <a:gd name="connsiteY17" fmla="*/ 2175251 h 2262154"/>
                <a:gd name="connsiteX18" fmla="*/ 1732368 w 2444164"/>
                <a:gd name="connsiteY18" fmla="*/ 2118713 h 2262154"/>
                <a:gd name="connsiteX19" fmla="*/ 1732118 w 2444164"/>
                <a:gd name="connsiteY19" fmla="*/ 2118932 h 2262154"/>
                <a:gd name="connsiteX20" fmla="*/ 1729934 w 2444164"/>
                <a:gd name="connsiteY20" fmla="*/ 2116443 h 2262154"/>
                <a:gd name="connsiteX21" fmla="*/ 1729929 w 2444164"/>
                <a:gd name="connsiteY21" fmla="*/ 2116438 h 2262154"/>
                <a:gd name="connsiteX22" fmla="*/ 1729930 w 2444164"/>
                <a:gd name="connsiteY22" fmla="*/ 2116438 h 2262154"/>
                <a:gd name="connsiteX23" fmla="*/ 1694840 w 2444164"/>
                <a:gd name="connsiteY23" fmla="*/ 2076450 h 2262154"/>
                <a:gd name="connsiteX24" fmla="*/ 205454 w 2444164"/>
                <a:gd name="connsiteY24" fmla="*/ 2076450 h 2262154"/>
                <a:gd name="connsiteX25" fmla="*/ 0 w 2444164"/>
                <a:gd name="connsiteY25" fmla="*/ 1870996 h 2262154"/>
                <a:gd name="connsiteX26" fmla="*/ 0 w 2444164"/>
                <a:gd name="connsiteY26" fmla="*/ 205454 h 2262154"/>
                <a:gd name="connsiteX27" fmla="*/ 205454 w 2444164"/>
                <a:gd name="connsiteY27" fmla="*/ 0 h 226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44164" h="2262154">
                  <a:moveTo>
                    <a:pt x="205454" y="0"/>
                  </a:moveTo>
                  <a:lnTo>
                    <a:pt x="1699547" y="0"/>
                  </a:lnTo>
                  <a:cubicBezTo>
                    <a:pt x="1813016" y="0"/>
                    <a:pt x="1905001" y="91985"/>
                    <a:pt x="1905001" y="205454"/>
                  </a:cubicBezTo>
                  <a:lnTo>
                    <a:pt x="1905001" y="1870996"/>
                  </a:lnTo>
                  <a:cubicBezTo>
                    <a:pt x="1905001" y="1899364"/>
                    <a:pt x="1899252" y="1926388"/>
                    <a:pt x="1888856" y="1950968"/>
                  </a:cubicBezTo>
                  <a:lnTo>
                    <a:pt x="1880426" y="1963471"/>
                  </a:lnTo>
                  <a:lnTo>
                    <a:pt x="1890789" y="1975281"/>
                  </a:lnTo>
                  <a:lnTo>
                    <a:pt x="1922316" y="2004687"/>
                  </a:lnTo>
                  <a:cubicBezTo>
                    <a:pt x="2001156" y="2064594"/>
                    <a:pt x="2113663" y="2063317"/>
                    <a:pt x="2191500" y="1996119"/>
                  </a:cubicBezTo>
                  <a:lnTo>
                    <a:pt x="2191505" y="1996125"/>
                  </a:lnTo>
                  <a:lnTo>
                    <a:pt x="2267098" y="1929791"/>
                  </a:lnTo>
                  <a:cubicBezTo>
                    <a:pt x="2310884" y="1891368"/>
                    <a:pt x="2377526" y="1895716"/>
                    <a:pt x="2415949" y="1939502"/>
                  </a:cubicBezTo>
                  <a:lnTo>
                    <a:pt x="2417966" y="1941800"/>
                  </a:lnTo>
                  <a:cubicBezTo>
                    <a:pt x="2456389" y="1985586"/>
                    <a:pt x="2452041" y="2052228"/>
                    <a:pt x="2408256" y="2090651"/>
                  </a:cubicBezTo>
                  <a:cubicBezTo>
                    <a:pt x="2381829" y="2113841"/>
                    <a:pt x="2355402" y="2137030"/>
                    <a:pt x="2328975" y="2160220"/>
                  </a:cubicBezTo>
                  <a:lnTo>
                    <a:pt x="2328739" y="2159951"/>
                  </a:lnTo>
                  <a:lnTo>
                    <a:pt x="2260790" y="2207668"/>
                  </a:lnTo>
                  <a:cubicBezTo>
                    <a:pt x="2112763" y="2290743"/>
                    <a:pt x="1928137" y="2277949"/>
                    <a:pt x="1792984" y="2175251"/>
                  </a:cubicBezTo>
                  <a:lnTo>
                    <a:pt x="1732368" y="2118713"/>
                  </a:lnTo>
                  <a:lnTo>
                    <a:pt x="1732118" y="2118932"/>
                  </a:lnTo>
                  <a:lnTo>
                    <a:pt x="1729934" y="2116443"/>
                  </a:lnTo>
                  <a:lnTo>
                    <a:pt x="1729929" y="2116438"/>
                  </a:lnTo>
                  <a:lnTo>
                    <a:pt x="1729930" y="2116438"/>
                  </a:lnTo>
                  <a:lnTo>
                    <a:pt x="1694840" y="2076450"/>
                  </a:lnTo>
                  <a:lnTo>
                    <a:pt x="205454" y="2076450"/>
                  </a:lnTo>
                  <a:cubicBezTo>
                    <a:pt x="91985" y="2076450"/>
                    <a:pt x="0" y="1984465"/>
                    <a:pt x="0" y="1870996"/>
                  </a:cubicBezTo>
                  <a:lnTo>
                    <a:pt x="0" y="205454"/>
                  </a:lnTo>
                  <a:cubicBezTo>
                    <a:pt x="0" y="91985"/>
                    <a:pt x="91985" y="0"/>
                    <a:pt x="205454" y="0"/>
                  </a:cubicBezTo>
                  <a:close/>
                </a:path>
              </a:pathLst>
            </a:custGeom>
            <a:solidFill>
              <a:srgbClr val="228173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F214E9-5B63-CCF3-00DC-FACF761DE79C}"/>
                </a:ext>
              </a:extLst>
            </p:cNvPr>
            <p:cNvSpPr txBox="1"/>
            <p:nvPr/>
          </p:nvSpPr>
          <p:spPr>
            <a:xfrm>
              <a:off x="6439509" y="4440046"/>
              <a:ext cx="16607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Feature Importance</a:t>
              </a:r>
            </a:p>
          </p:txBody>
        </p:sp>
      </p:grpSp>
      <p:sp>
        <p:nvSpPr>
          <p:cNvPr id="12" name="Freeform 6">
            <a:extLst>
              <a:ext uri="{FF2B5EF4-FFF2-40B4-BE49-F238E27FC236}">
                <a16:creationId xmlns:a16="http://schemas.microsoft.com/office/drawing/2014/main" id="{02D4E707-A8AD-1D84-7D76-D3E8D1241BC1}"/>
              </a:ext>
            </a:extLst>
          </p:cNvPr>
          <p:cNvSpPr/>
          <p:nvPr/>
        </p:nvSpPr>
        <p:spPr>
          <a:xfrm rot="18482207">
            <a:off x="1693003" y="1230594"/>
            <a:ext cx="1191803" cy="1303489"/>
          </a:xfrm>
          <a:custGeom>
            <a:avLst/>
            <a:gdLst/>
            <a:ahLst/>
            <a:cxnLst/>
            <a:rect l="l" t="t" r="r" b="b"/>
            <a:pathLst>
              <a:path w="3332988" h="4114800">
                <a:moveTo>
                  <a:pt x="0" y="0"/>
                </a:moveTo>
                <a:lnTo>
                  <a:pt x="3332988" y="0"/>
                </a:lnTo>
                <a:lnTo>
                  <a:pt x="3332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F137F7B4-AF72-1E4E-F79D-5CAAEAFA2324}"/>
              </a:ext>
            </a:extLst>
          </p:cNvPr>
          <p:cNvSpPr/>
          <p:nvPr/>
        </p:nvSpPr>
        <p:spPr>
          <a:xfrm rot="1199005">
            <a:off x="2414630" y="1318673"/>
            <a:ext cx="1145127" cy="1375023"/>
          </a:xfrm>
          <a:custGeom>
            <a:avLst/>
            <a:gdLst/>
            <a:ahLst/>
            <a:cxnLst/>
            <a:rect l="l" t="t" r="r" b="b"/>
            <a:pathLst>
              <a:path w="3219831" h="4114800">
                <a:moveTo>
                  <a:pt x="0" y="0"/>
                </a:moveTo>
                <a:lnTo>
                  <a:pt x="3219831" y="0"/>
                </a:lnTo>
                <a:lnTo>
                  <a:pt x="32198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6E77D2D-4FBB-A840-39B3-F3A6D8A73031}"/>
              </a:ext>
            </a:extLst>
          </p:cNvPr>
          <p:cNvSpPr/>
          <p:nvPr/>
        </p:nvSpPr>
        <p:spPr>
          <a:xfrm>
            <a:off x="1819010" y="1229493"/>
            <a:ext cx="1556052" cy="143776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56451DF9-6D02-CB9A-5E57-A1A0E58A3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08" y="3929673"/>
            <a:ext cx="2211752" cy="2234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BEEA9A-782D-21FB-10E9-F7131E935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91" y="3959301"/>
            <a:ext cx="2211752" cy="22399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835CE68F-3CF6-D2BB-8439-0FF4BE9ADD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57" y="653048"/>
            <a:ext cx="2245089" cy="2211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6144912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79727 1.48148E-6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5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C4F0469-305E-BAB9-E567-987A295355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5" t="15992" r="8970" b="420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0415879-211C-8B9E-FFD5-49908CC0DE82}"/>
              </a:ext>
            </a:extLst>
          </p:cNvPr>
          <p:cNvGrpSpPr/>
          <p:nvPr/>
        </p:nvGrpSpPr>
        <p:grpSpPr>
          <a:xfrm>
            <a:off x="1965915" y="221376"/>
            <a:ext cx="8487282" cy="1017590"/>
            <a:chOff x="1134202" y="229373"/>
            <a:chExt cx="8487282" cy="10175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07645AC-8F2E-57F8-9A14-7E5BDA5A170C}"/>
                </a:ext>
              </a:extLst>
            </p:cNvPr>
            <p:cNvSpPr/>
            <p:nvPr/>
          </p:nvSpPr>
          <p:spPr>
            <a:xfrm>
              <a:off x="1134202" y="229373"/>
              <a:ext cx="8260170" cy="1017590"/>
            </a:xfrm>
            <a:prstGeom prst="roundRect">
              <a:avLst>
                <a:gd name="adj" fmla="val 50000"/>
              </a:avLst>
            </a:prstGeom>
            <a:solidFill>
              <a:srgbClr val="228173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37641C-4F75-11E5-68F7-10633DBC0051}"/>
                </a:ext>
              </a:extLst>
            </p:cNvPr>
            <p:cNvSpPr txBox="1"/>
            <p:nvPr/>
          </p:nvSpPr>
          <p:spPr>
            <a:xfrm>
              <a:off x="2515296" y="320699"/>
              <a:ext cx="7106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Some charts about Feature Importance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6664BE-3D40-CD66-D87D-DF2805EC5E6F}"/>
              </a:ext>
            </a:extLst>
          </p:cNvPr>
          <p:cNvGrpSpPr/>
          <p:nvPr/>
        </p:nvGrpSpPr>
        <p:grpSpPr>
          <a:xfrm>
            <a:off x="2153295" y="364130"/>
            <a:ext cx="681252" cy="681252"/>
            <a:chOff x="1737843" y="694079"/>
            <a:chExt cx="980388" cy="980387"/>
          </a:xfrm>
          <a:effectLst/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16BDCB-3AA2-6A7D-F66B-6066295716F6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2A7699-C7C9-A343-D878-6B74DA294C6D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9A5B392-3005-5564-53C5-7DA3B5F0ADA4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884CED-4B76-5374-660D-748E305498BA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439C78-BC64-A87A-EF00-D00F911785A0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A9894B4-F772-FA2F-8910-166B3005875D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DD8A76-A587-285A-50EB-FB9A533CAB45}"/>
              </a:ext>
            </a:extLst>
          </p:cNvPr>
          <p:cNvGrpSpPr/>
          <p:nvPr/>
        </p:nvGrpSpPr>
        <p:grpSpPr>
          <a:xfrm>
            <a:off x="10453197" y="6112196"/>
            <a:ext cx="1528028" cy="661671"/>
            <a:chOff x="10453197" y="6083168"/>
            <a:chExt cx="1528028" cy="6616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Rectangle: Rounded Corners 15">
              <a:hlinkClick r:id="rId3" action="ppaction://hlinksldjump"/>
              <a:extLst>
                <a:ext uri="{FF2B5EF4-FFF2-40B4-BE49-F238E27FC236}">
                  <a16:creationId xmlns:a16="http://schemas.microsoft.com/office/drawing/2014/main" id="{DEA2A68C-69B7-085A-2B53-F437BA0B4CD6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17C648-F9E2-7B9C-1975-AF59F8D33AC9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2048" name="Oval 2047">
                <a:extLst>
                  <a:ext uri="{FF2B5EF4-FFF2-40B4-BE49-F238E27FC236}">
                    <a16:creationId xmlns:a16="http://schemas.microsoft.com/office/drawing/2014/main" id="{031F3BA8-F57B-3BBA-56E0-05F1EF20F408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Oval 204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73D2260-970C-03E2-39ED-BB9023A446DD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76E342AD-9FE8-4681-D5AD-EB1D32FC3989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59" name="Rectangle 2058">
                <a:extLst>
                  <a:ext uri="{FF2B5EF4-FFF2-40B4-BE49-F238E27FC236}">
                    <a16:creationId xmlns:a16="http://schemas.microsoft.com/office/drawing/2014/main" id="{7695DFED-809D-77AF-5ED7-8C87C122A3C5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1" name="Oval 2060">
                <a:extLst>
                  <a:ext uri="{FF2B5EF4-FFF2-40B4-BE49-F238E27FC236}">
                    <a16:creationId xmlns:a16="http://schemas.microsoft.com/office/drawing/2014/main" id="{F5020480-794E-8FB7-1417-469E3B9F9D94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3" name="Oval 206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A184E33-55A2-5CF9-E326-96062C5A226A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hlinkClick r:id="rId3" action="ppaction://hlinksldjump"/>
              <a:extLst>
                <a:ext uri="{FF2B5EF4-FFF2-40B4-BE49-F238E27FC236}">
                  <a16:creationId xmlns:a16="http://schemas.microsoft.com/office/drawing/2014/main" id="{6D0BC0CF-F430-C7D2-8B3B-50379C0E3AD4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0645EDB1-488A-4F10-8A17-F3BB9E06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958" y="1670788"/>
            <a:ext cx="5577535" cy="41941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B4E254-F191-4397-ADCF-321B6C629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96" y="1356301"/>
            <a:ext cx="8567214" cy="54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33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Group 3077">
            <a:extLst>
              <a:ext uri="{FF2B5EF4-FFF2-40B4-BE49-F238E27FC236}">
                <a16:creationId xmlns:a16="http://schemas.microsoft.com/office/drawing/2014/main" id="{5A752769-D7CD-7E75-E819-2F3C6C1563D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412295C-D932-D8BE-FB0B-C18E5C503F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2192000" cy="6858000"/>
              <a:chOff x="247650" y="0"/>
              <a:chExt cx="12192000" cy="6858000"/>
            </a:xfrm>
            <a:solidFill>
              <a:srgbClr val="78C8B8"/>
            </a:solidFill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32CA31-13A6-2B4D-7F0E-9D57A392C6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7650" y="0"/>
                <a:ext cx="952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BFC032-C802-BA77-B7B8-6D0293FB61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BEEAAF-A39D-4ECC-013B-18AAD675E17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71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85DA38-A9C7-6080-0116-ACF98D517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57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68762-D806-DDC4-54AB-BAAFEAB380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3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BA3259-53DB-13D2-BA8E-8658DDF302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9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464F91-69E5-9C2B-8BF0-7CA8EC835CD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14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A7273B-538B-5B6E-4797-81F51F7E7E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00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B364D-48F5-1AFD-8D39-65A5929DA9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86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ECE1AA-ABB5-DBBA-9C88-FAA494481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2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2F8C19-D65B-6165-7CBD-B249552178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8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7636C60-8D1B-8FF1-1E4A-B8592A277B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43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5A367D-D0C4-BE63-7551-B2CBBEA8DC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229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68257D-198F-67FF-2A62-4A5C0AF9A7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15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B3141C-54C5-1645-05C8-BD33AA70B4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01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B66BF7-D5F9-998F-A5DF-51DFC36FCB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87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36286F-FE46-1EBA-19AE-839B4F074F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72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33D7BE-7E23-CBF9-BD23-81D18B949F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58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AD4A1C-E4E0-8D4C-B96F-42CE5E190F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4400" y="0"/>
                <a:ext cx="952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1375C856-A7EC-4996-84E4-A240AF29D8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2192001" cy="6858000"/>
              <a:chOff x="-1" y="120648"/>
              <a:chExt cx="12192001" cy="6858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D4F78-AFF5-D586-40FE-9FE96EC889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84874" y="-5864226"/>
                <a:ext cx="222252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EC2D889-4D19-DF2E-F4AB-449B6DAD5C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5238748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0B2E0DB-02DD-8741-4ABC-53F0400412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4552947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D1F5016-975D-131E-4F07-A438F5F484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3892544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4EC5E28-D69F-F3FC-F2AF-0203DF08C1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3206753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CE3BDD-2383-E588-9A18-65B321504A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2520952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1CA18E3-C084-911B-5AE0-870CE62A55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1860549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2" name="Rectangle 3071">
                <a:extLst>
                  <a:ext uri="{FF2B5EF4-FFF2-40B4-BE49-F238E27FC236}">
                    <a16:creationId xmlns:a16="http://schemas.microsoft.com/office/drawing/2014/main" id="{219041C2-907C-189F-10AD-9D6C171521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1174760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3" name="Rectangle 3072">
                <a:extLst>
                  <a:ext uri="{FF2B5EF4-FFF2-40B4-BE49-F238E27FC236}">
                    <a16:creationId xmlns:a16="http://schemas.microsoft.com/office/drawing/2014/main" id="{B5440983-AE23-3E87-68C4-87460B9142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488959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522880CD-C93C-5CB4-C1D5-68C438B4353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171444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6" name="Rectangle 3075">
                <a:extLst>
                  <a:ext uri="{FF2B5EF4-FFF2-40B4-BE49-F238E27FC236}">
                    <a16:creationId xmlns:a16="http://schemas.microsoft.com/office/drawing/2014/main" id="{1DD18467-6EF3-0482-2403-41198606BDB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84873" y="771522"/>
                <a:ext cx="222252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79" name="Rectangle: Rounded Corners 3078">
            <a:extLst>
              <a:ext uri="{FF2B5EF4-FFF2-40B4-BE49-F238E27FC236}">
                <a16:creationId xmlns:a16="http://schemas.microsoft.com/office/drawing/2014/main" id="{89B3E006-607C-F6D1-1AD9-C87B020CF77C}"/>
              </a:ext>
            </a:extLst>
          </p:cNvPr>
          <p:cNvSpPr/>
          <p:nvPr/>
        </p:nvSpPr>
        <p:spPr>
          <a:xfrm>
            <a:off x="6090410" y="430820"/>
            <a:ext cx="5148559" cy="6036480"/>
          </a:xfrm>
          <a:prstGeom prst="roundRect">
            <a:avLst>
              <a:gd name="adj" fmla="val 1620"/>
            </a:avLst>
          </a:prstGeom>
          <a:solidFill>
            <a:srgbClr val="D0E0F8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3" name="Picture 2">
            <a:extLst>
              <a:ext uri="{FF2B5EF4-FFF2-40B4-BE49-F238E27FC236}">
                <a16:creationId xmlns:a16="http://schemas.microsoft.com/office/drawing/2014/main" id="{4812F387-67DA-6DFA-E097-079310A87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430" b="56698" l="12109" r="34656">
                        <a14:foregroundMark x1="13570" y1="52648" x2="15031" y2="56075"/>
                        <a14:foregroundMark x1="31733" y1="34891" x2="33403" y2="26168"/>
                        <a14:foregroundMark x1="33820" y1="35514" x2="32568" y2="23676"/>
                        <a14:foregroundMark x1="32568" y1="23676" x2="29854" y2="22430"/>
                        <a14:foregroundMark x1="34447" y1="28349" x2="34656" y2="3053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1" t="18776" r="63733" b="38881"/>
          <a:stretch/>
        </p:blipFill>
        <p:spPr bwMode="auto">
          <a:xfrm>
            <a:off x="1516662" y="1239447"/>
            <a:ext cx="2546350" cy="271278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Rectangle 3104">
            <a:extLst>
              <a:ext uri="{FF2B5EF4-FFF2-40B4-BE49-F238E27FC236}">
                <a16:creationId xmlns:a16="http://schemas.microsoft.com/office/drawing/2014/main" id="{8D6207BE-C13E-6359-F9D1-4D2218629F89}"/>
              </a:ext>
            </a:extLst>
          </p:cNvPr>
          <p:cNvSpPr/>
          <p:nvPr/>
        </p:nvSpPr>
        <p:spPr>
          <a:xfrm>
            <a:off x="6112179" y="440009"/>
            <a:ext cx="5126790" cy="659151"/>
          </a:xfrm>
          <a:prstGeom prst="rect">
            <a:avLst/>
          </a:prstGeom>
          <a:solidFill>
            <a:srgbClr val="E8F0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4" name="Group 3103">
            <a:extLst>
              <a:ext uri="{FF2B5EF4-FFF2-40B4-BE49-F238E27FC236}">
                <a16:creationId xmlns:a16="http://schemas.microsoft.com/office/drawing/2014/main" id="{37D67F0D-7F97-B35C-2E8E-BEFA4598432D}"/>
              </a:ext>
            </a:extLst>
          </p:cNvPr>
          <p:cNvGrpSpPr/>
          <p:nvPr/>
        </p:nvGrpSpPr>
        <p:grpSpPr>
          <a:xfrm>
            <a:off x="6262390" y="399314"/>
            <a:ext cx="4993289" cy="5976981"/>
            <a:chOff x="6262390" y="399314"/>
            <a:chExt cx="4993289" cy="5976981"/>
          </a:xfrm>
        </p:grpSpPr>
        <p:sp>
          <p:nvSpPr>
            <p:cNvPr id="3080" name="TextBox 3079">
              <a:extLst>
                <a:ext uri="{FF2B5EF4-FFF2-40B4-BE49-F238E27FC236}">
                  <a16:creationId xmlns:a16="http://schemas.microsoft.com/office/drawing/2014/main" id="{C4D3D33C-FAFC-E41D-111B-AB055FEC748D}"/>
                </a:ext>
              </a:extLst>
            </p:cNvPr>
            <p:cNvSpPr txBox="1"/>
            <p:nvPr/>
          </p:nvSpPr>
          <p:spPr>
            <a:xfrm>
              <a:off x="6276905" y="399314"/>
              <a:ext cx="4954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is_legendary		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DEPENDENT</a:t>
              </a:r>
            </a:p>
          </p:txBody>
        </p:sp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C3D215E4-38F8-5F5E-59C2-ADE91A8AAF9B}"/>
                </a:ext>
              </a:extLst>
            </p:cNvPr>
            <p:cNvSpPr txBox="1"/>
            <p:nvPr/>
          </p:nvSpPr>
          <p:spPr>
            <a:xfrm>
              <a:off x="6276903" y="1059340"/>
              <a:ext cx="49693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base_total 	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            INDEPENDENT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	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5" name="TextBox 3094">
              <a:extLst>
                <a:ext uri="{FF2B5EF4-FFF2-40B4-BE49-F238E27FC236}">
                  <a16:creationId xmlns:a16="http://schemas.microsoft.com/office/drawing/2014/main" id="{187C310E-219E-1128-7863-A001BD462AD5}"/>
                </a:ext>
              </a:extLst>
            </p:cNvPr>
            <p:cNvSpPr txBox="1"/>
            <p:nvPr/>
          </p:nvSpPr>
          <p:spPr>
            <a:xfrm>
              <a:off x="6286356" y="1717812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capture_rate	   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</a:p>
          </p:txBody>
        </p:sp>
        <p:sp>
          <p:nvSpPr>
            <p:cNvPr id="3096" name="TextBox 3095">
              <a:extLst>
                <a:ext uri="{FF2B5EF4-FFF2-40B4-BE49-F238E27FC236}">
                  <a16:creationId xmlns:a16="http://schemas.microsoft.com/office/drawing/2014/main" id="{3DC7DD1A-6C53-763D-F108-9D1339B6C0DC}"/>
                </a:ext>
              </a:extLst>
            </p:cNvPr>
            <p:cNvSpPr txBox="1"/>
            <p:nvPr/>
          </p:nvSpPr>
          <p:spPr>
            <a:xfrm>
              <a:off x="6267450" y="2379392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experience_growth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7" name="TextBox 3096">
              <a:extLst>
                <a:ext uri="{FF2B5EF4-FFF2-40B4-BE49-F238E27FC236}">
                  <a16:creationId xmlns:a16="http://schemas.microsoft.com/office/drawing/2014/main" id="{F1EE436D-E2C4-1045-C023-74280ABE8A0C}"/>
                </a:ext>
              </a:extLst>
            </p:cNvPr>
            <p:cNvSpPr txBox="1"/>
            <p:nvPr/>
          </p:nvSpPr>
          <p:spPr>
            <a:xfrm>
              <a:off x="6262390" y="3039418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height_m             	          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10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9" name="TextBox 3098">
              <a:extLst>
                <a:ext uri="{FF2B5EF4-FFF2-40B4-BE49-F238E27FC236}">
                  <a16:creationId xmlns:a16="http://schemas.microsoft.com/office/drawing/2014/main" id="{69CBF79E-7C10-F688-F866-7675F7FF6976}"/>
                </a:ext>
              </a:extLst>
            </p:cNvPr>
            <p:cNvSpPr txBox="1"/>
            <p:nvPr/>
          </p:nvSpPr>
          <p:spPr>
            <a:xfrm>
              <a:off x="6279771" y="3699444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hp                           	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23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0" name="TextBox 3099">
              <a:extLst>
                <a:ext uri="{FF2B5EF4-FFF2-40B4-BE49-F238E27FC236}">
                  <a16:creationId xmlns:a16="http://schemas.microsoft.com/office/drawing/2014/main" id="{89945512-7E7D-1BEC-CC77-567BC890CF6A}"/>
                </a:ext>
              </a:extLst>
            </p:cNvPr>
            <p:cNvSpPr txBox="1"/>
            <p:nvPr/>
          </p:nvSpPr>
          <p:spPr>
            <a:xfrm>
              <a:off x="6262390" y="4359470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weight_kg              	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23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1" name="TextBox 3100">
              <a:extLst>
                <a:ext uri="{FF2B5EF4-FFF2-40B4-BE49-F238E27FC236}">
                  <a16:creationId xmlns:a16="http://schemas.microsoft.com/office/drawing/2014/main" id="{1450ADE0-B4EA-18FE-E848-CA094882F0DF}"/>
                </a:ext>
              </a:extLst>
            </p:cNvPr>
            <p:cNvSpPr txBox="1"/>
            <p:nvPr/>
          </p:nvSpPr>
          <p:spPr>
            <a:xfrm>
              <a:off x="6269646" y="5019496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is_genderless      	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23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3" name="TextBox 3102">
              <a:extLst>
                <a:ext uri="{FF2B5EF4-FFF2-40B4-BE49-F238E27FC236}">
                  <a16:creationId xmlns:a16="http://schemas.microsoft.com/office/drawing/2014/main" id="{EE2E208D-DF29-8515-3660-5526A63CE0B0}"/>
                </a:ext>
              </a:extLst>
            </p:cNvPr>
            <p:cNvSpPr txBox="1"/>
            <p:nvPr/>
          </p:nvSpPr>
          <p:spPr>
            <a:xfrm>
              <a:off x="6267450" y="5668409"/>
              <a:ext cx="44409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base_happiness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6427E696-5F91-5A62-EB74-573373C59CB7}"/>
              </a:ext>
            </a:extLst>
          </p:cNvPr>
          <p:cNvSpPr/>
          <p:nvPr/>
        </p:nvSpPr>
        <p:spPr>
          <a:xfrm>
            <a:off x="5844144" y="228421"/>
            <a:ext cx="5610298" cy="6441278"/>
          </a:xfrm>
          <a:custGeom>
            <a:avLst/>
            <a:gdLst>
              <a:gd name="connsiteX0" fmla="*/ 329624 w 5610298"/>
              <a:gd name="connsiteY0" fmla="*/ 197059 h 6441278"/>
              <a:gd name="connsiteX1" fmla="*/ 246217 w 5610298"/>
              <a:gd name="connsiteY1" fmla="*/ 280466 h 6441278"/>
              <a:gd name="connsiteX2" fmla="*/ 246217 w 5610298"/>
              <a:gd name="connsiteY2" fmla="*/ 6150132 h 6441278"/>
              <a:gd name="connsiteX3" fmla="*/ 329624 w 5610298"/>
              <a:gd name="connsiteY3" fmla="*/ 6233539 h 6441278"/>
              <a:gd name="connsiteX4" fmla="*/ 5311369 w 5610298"/>
              <a:gd name="connsiteY4" fmla="*/ 6233539 h 6441278"/>
              <a:gd name="connsiteX5" fmla="*/ 5394776 w 5610298"/>
              <a:gd name="connsiteY5" fmla="*/ 6150132 h 6441278"/>
              <a:gd name="connsiteX6" fmla="*/ 5394776 w 5610298"/>
              <a:gd name="connsiteY6" fmla="*/ 280466 h 6441278"/>
              <a:gd name="connsiteX7" fmla="*/ 5311369 w 5610298"/>
              <a:gd name="connsiteY7" fmla="*/ 197059 h 6441278"/>
              <a:gd name="connsiteX8" fmla="*/ 90887 w 5610298"/>
              <a:gd name="connsiteY8" fmla="*/ 0 h 6441278"/>
              <a:gd name="connsiteX9" fmla="*/ 5519411 w 5610298"/>
              <a:gd name="connsiteY9" fmla="*/ 0 h 6441278"/>
              <a:gd name="connsiteX10" fmla="*/ 5610298 w 5610298"/>
              <a:gd name="connsiteY10" fmla="*/ 90887 h 6441278"/>
              <a:gd name="connsiteX11" fmla="*/ 5610298 w 5610298"/>
              <a:gd name="connsiteY11" fmla="*/ 6350391 h 6441278"/>
              <a:gd name="connsiteX12" fmla="*/ 5519411 w 5610298"/>
              <a:gd name="connsiteY12" fmla="*/ 6441278 h 6441278"/>
              <a:gd name="connsiteX13" fmla="*/ 90887 w 5610298"/>
              <a:gd name="connsiteY13" fmla="*/ 6441278 h 6441278"/>
              <a:gd name="connsiteX14" fmla="*/ 0 w 5610298"/>
              <a:gd name="connsiteY14" fmla="*/ 6350391 h 6441278"/>
              <a:gd name="connsiteX15" fmla="*/ 0 w 5610298"/>
              <a:gd name="connsiteY15" fmla="*/ 90887 h 6441278"/>
              <a:gd name="connsiteX16" fmla="*/ 90887 w 5610298"/>
              <a:gd name="connsiteY16" fmla="*/ 0 h 64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0298" h="6441278">
                <a:moveTo>
                  <a:pt x="329624" y="197059"/>
                </a:moveTo>
                <a:cubicBezTo>
                  <a:pt x="283560" y="197059"/>
                  <a:pt x="246217" y="234402"/>
                  <a:pt x="246217" y="280466"/>
                </a:cubicBezTo>
                <a:lnTo>
                  <a:pt x="246217" y="6150132"/>
                </a:lnTo>
                <a:cubicBezTo>
                  <a:pt x="246217" y="6196196"/>
                  <a:pt x="283560" y="6233539"/>
                  <a:pt x="329624" y="6233539"/>
                </a:cubicBezTo>
                <a:lnTo>
                  <a:pt x="5311369" y="6233539"/>
                </a:lnTo>
                <a:cubicBezTo>
                  <a:pt x="5357433" y="6233539"/>
                  <a:pt x="5394776" y="6196196"/>
                  <a:pt x="5394776" y="6150132"/>
                </a:cubicBezTo>
                <a:lnTo>
                  <a:pt x="5394776" y="280466"/>
                </a:lnTo>
                <a:cubicBezTo>
                  <a:pt x="5394776" y="234402"/>
                  <a:pt x="5357433" y="197059"/>
                  <a:pt x="5311369" y="197059"/>
                </a:cubicBezTo>
                <a:close/>
                <a:moveTo>
                  <a:pt x="90887" y="0"/>
                </a:moveTo>
                <a:lnTo>
                  <a:pt x="5519411" y="0"/>
                </a:lnTo>
                <a:cubicBezTo>
                  <a:pt x="5569607" y="0"/>
                  <a:pt x="5610298" y="40691"/>
                  <a:pt x="5610298" y="90887"/>
                </a:cubicBezTo>
                <a:lnTo>
                  <a:pt x="5610298" y="6350391"/>
                </a:lnTo>
                <a:cubicBezTo>
                  <a:pt x="5610298" y="6400587"/>
                  <a:pt x="5569607" y="6441278"/>
                  <a:pt x="5519411" y="6441278"/>
                </a:cubicBezTo>
                <a:lnTo>
                  <a:pt x="90887" y="6441278"/>
                </a:lnTo>
                <a:cubicBezTo>
                  <a:pt x="40691" y="6441278"/>
                  <a:pt x="0" y="6400587"/>
                  <a:pt x="0" y="6350391"/>
                </a:cubicBezTo>
                <a:lnTo>
                  <a:pt x="0" y="90887"/>
                </a:lnTo>
                <a:cubicBezTo>
                  <a:pt x="0" y="40691"/>
                  <a:pt x="40691" y="0"/>
                  <a:pt x="90887" y="0"/>
                </a:cubicBezTo>
                <a:close/>
              </a:path>
            </a:pathLst>
          </a:cu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7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0" name="Freeform: Shape 3109">
            <a:extLst>
              <a:ext uri="{FF2B5EF4-FFF2-40B4-BE49-F238E27FC236}">
                <a16:creationId xmlns:a16="http://schemas.microsoft.com/office/drawing/2014/main" id="{EDCB8EA7-7ED1-8CA2-2E1A-4FA353F5886F}"/>
              </a:ext>
            </a:extLst>
          </p:cNvPr>
          <p:cNvSpPr/>
          <p:nvPr/>
        </p:nvSpPr>
        <p:spPr>
          <a:xfrm>
            <a:off x="5850015" y="228421"/>
            <a:ext cx="5610298" cy="6441278"/>
          </a:xfrm>
          <a:custGeom>
            <a:avLst/>
            <a:gdLst>
              <a:gd name="connsiteX0" fmla="*/ 329624 w 5610298"/>
              <a:gd name="connsiteY0" fmla="*/ 197059 h 6441278"/>
              <a:gd name="connsiteX1" fmla="*/ 246217 w 5610298"/>
              <a:gd name="connsiteY1" fmla="*/ 280466 h 6441278"/>
              <a:gd name="connsiteX2" fmla="*/ 246217 w 5610298"/>
              <a:gd name="connsiteY2" fmla="*/ 6150132 h 6441278"/>
              <a:gd name="connsiteX3" fmla="*/ 329624 w 5610298"/>
              <a:gd name="connsiteY3" fmla="*/ 6233539 h 6441278"/>
              <a:gd name="connsiteX4" fmla="*/ 5311369 w 5610298"/>
              <a:gd name="connsiteY4" fmla="*/ 6233539 h 6441278"/>
              <a:gd name="connsiteX5" fmla="*/ 5394776 w 5610298"/>
              <a:gd name="connsiteY5" fmla="*/ 6150132 h 6441278"/>
              <a:gd name="connsiteX6" fmla="*/ 5394776 w 5610298"/>
              <a:gd name="connsiteY6" fmla="*/ 280466 h 6441278"/>
              <a:gd name="connsiteX7" fmla="*/ 5311369 w 5610298"/>
              <a:gd name="connsiteY7" fmla="*/ 197059 h 6441278"/>
              <a:gd name="connsiteX8" fmla="*/ 90887 w 5610298"/>
              <a:gd name="connsiteY8" fmla="*/ 0 h 6441278"/>
              <a:gd name="connsiteX9" fmla="*/ 5519411 w 5610298"/>
              <a:gd name="connsiteY9" fmla="*/ 0 h 6441278"/>
              <a:gd name="connsiteX10" fmla="*/ 5610298 w 5610298"/>
              <a:gd name="connsiteY10" fmla="*/ 90887 h 6441278"/>
              <a:gd name="connsiteX11" fmla="*/ 5610298 w 5610298"/>
              <a:gd name="connsiteY11" fmla="*/ 6350391 h 6441278"/>
              <a:gd name="connsiteX12" fmla="*/ 5519411 w 5610298"/>
              <a:gd name="connsiteY12" fmla="*/ 6441278 h 6441278"/>
              <a:gd name="connsiteX13" fmla="*/ 90887 w 5610298"/>
              <a:gd name="connsiteY13" fmla="*/ 6441278 h 6441278"/>
              <a:gd name="connsiteX14" fmla="*/ 0 w 5610298"/>
              <a:gd name="connsiteY14" fmla="*/ 6350391 h 6441278"/>
              <a:gd name="connsiteX15" fmla="*/ 0 w 5610298"/>
              <a:gd name="connsiteY15" fmla="*/ 90887 h 6441278"/>
              <a:gd name="connsiteX16" fmla="*/ 90887 w 5610298"/>
              <a:gd name="connsiteY16" fmla="*/ 0 h 64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0298" h="6441278">
                <a:moveTo>
                  <a:pt x="329624" y="197059"/>
                </a:moveTo>
                <a:cubicBezTo>
                  <a:pt x="283560" y="197059"/>
                  <a:pt x="246217" y="234402"/>
                  <a:pt x="246217" y="280466"/>
                </a:cubicBezTo>
                <a:lnTo>
                  <a:pt x="246217" y="6150132"/>
                </a:lnTo>
                <a:cubicBezTo>
                  <a:pt x="246217" y="6196196"/>
                  <a:pt x="283560" y="6233539"/>
                  <a:pt x="329624" y="6233539"/>
                </a:cubicBezTo>
                <a:lnTo>
                  <a:pt x="5311369" y="6233539"/>
                </a:lnTo>
                <a:cubicBezTo>
                  <a:pt x="5357433" y="6233539"/>
                  <a:pt x="5394776" y="6196196"/>
                  <a:pt x="5394776" y="6150132"/>
                </a:cubicBezTo>
                <a:lnTo>
                  <a:pt x="5394776" y="280466"/>
                </a:lnTo>
                <a:cubicBezTo>
                  <a:pt x="5394776" y="234402"/>
                  <a:pt x="5357433" y="197059"/>
                  <a:pt x="5311369" y="197059"/>
                </a:cubicBezTo>
                <a:close/>
                <a:moveTo>
                  <a:pt x="90887" y="0"/>
                </a:moveTo>
                <a:lnTo>
                  <a:pt x="5519411" y="0"/>
                </a:lnTo>
                <a:cubicBezTo>
                  <a:pt x="5569607" y="0"/>
                  <a:pt x="5610298" y="40691"/>
                  <a:pt x="5610298" y="90887"/>
                </a:cubicBezTo>
                <a:lnTo>
                  <a:pt x="5610298" y="6350391"/>
                </a:lnTo>
                <a:cubicBezTo>
                  <a:pt x="5610298" y="6400587"/>
                  <a:pt x="5569607" y="6441278"/>
                  <a:pt x="5519411" y="6441278"/>
                </a:cubicBezTo>
                <a:lnTo>
                  <a:pt x="90887" y="6441278"/>
                </a:lnTo>
                <a:cubicBezTo>
                  <a:pt x="40691" y="6441278"/>
                  <a:pt x="0" y="6400587"/>
                  <a:pt x="0" y="6350391"/>
                </a:cubicBezTo>
                <a:lnTo>
                  <a:pt x="0" y="90887"/>
                </a:lnTo>
                <a:cubicBezTo>
                  <a:pt x="0" y="40691"/>
                  <a:pt x="40691" y="0"/>
                  <a:pt x="90887" y="0"/>
                </a:cubicBezTo>
                <a:close/>
              </a:path>
            </a:pathLst>
          </a:cu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7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4D3C1AB5-5949-B199-816F-1C84DB6634BA}"/>
              </a:ext>
            </a:extLst>
          </p:cNvPr>
          <p:cNvSpPr/>
          <p:nvPr/>
        </p:nvSpPr>
        <p:spPr>
          <a:xfrm rot="3720055">
            <a:off x="8496784" y="612736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7" name="Freeform: Shape 3116">
            <a:extLst>
              <a:ext uri="{FF2B5EF4-FFF2-40B4-BE49-F238E27FC236}">
                <a16:creationId xmlns:a16="http://schemas.microsoft.com/office/drawing/2014/main" id="{B220E0F7-0745-0B3F-47F6-893C908D8D86}"/>
              </a:ext>
            </a:extLst>
          </p:cNvPr>
          <p:cNvSpPr/>
          <p:nvPr/>
        </p:nvSpPr>
        <p:spPr>
          <a:xfrm>
            <a:off x="618442" y="4048706"/>
            <a:ext cx="5082640" cy="2042230"/>
          </a:xfrm>
          <a:custGeom>
            <a:avLst/>
            <a:gdLst>
              <a:gd name="connsiteX0" fmla="*/ 122656 w 5082640"/>
              <a:gd name="connsiteY0" fmla="*/ 0 h 2042230"/>
              <a:gd name="connsiteX1" fmla="*/ 4589045 w 5082640"/>
              <a:gd name="connsiteY1" fmla="*/ 0 h 2042230"/>
              <a:gd name="connsiteX2" fmla="*/ 4711701 w 5082640"/>
              <a:gd name="connsiteY2" fmla="*/ 122656 h 2042230"/>
              <a:gd name="connsiteX3" fmla="*/ 4711701 w 5082640"/>
              <a:gd name="connsiteY3" fmla="*/ 837399 h 2042230"/>
              <a:gd name="connsiteX4" fmla="*/ 5082640 w 5082640"/>
              <a:gd name="connsiteY4" fmla="*/ 975023 h 2042230"/>
              <a:gd name="connsiteX5" fmla="*/ 4711701 w 5082640"/>
              <a:gd name="connsiteY5" fmla="*/ 1112646 h 2042230"/>
              <a:gd name="connsiteX6" fmla="*/ 4711701 w 5082640"/>
              <a:gd name="connsiteY6" fmla="*/ 1919574 h 2042230"/>
              <a:gd name="connsiteX7" fmla="*/ 4589045 w 5082640"/>
              <a:gd name="connsiteY7" fmla="*/ 2042230 h 2042230"/>
              <a:gd name="connsiteX8" fmla="*/ 122656 w 5082640"/>
              <a:gd name="connsiteY8" fmla="*/ 2042230 h 2042230"/>
              <a:gd name="connsiteX9" fmla="*/ 0 w 5082640"/>
              <a:gd name="connsiteY9" fmla="*/ 1919574 h 2042230"/>
              <a:gd name="connsiteX10" fmla="*/ 0 w 5082640"/>
              <a:gd name="connsiteY10" fmla="*/ 122656 h 2042230"/>
              <a:gd name="connsiteX11" fmla="*/ 122656 w 5082640"/>
              <a:gd name="connsiteY11" fmla="*/ 0 h 204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82640" h="2042230">
                <a:moveTo>
                  <a:pt x="122656" y="0"/>
                </a:moveTo>
                <a:lnTo>
                  <a:pt x="4589045" y="0"/>
                </a:lnTo>
                <a:cubicBezTo>
                  <a:pt x="4656786" y="0"/>
                  <a:pt x="4711701" y="54915"/>
                  <a:pt x="4711701" y="122656"/>
                </a:cubicBezTo>
                <a:lnTo>
                  <a:pt x="4711701" y="837399"/>
                </a:lnTo>
                <a:lnTo>
                  <a:pt x="5082640" y="975023"/>
                </a:lnTo>
                <a:lnTo>
                  <a:pt x="4711701" y="1112646"/>
                </a:lnTo>
                <a:lnTo>
                  <a:pt x="4711701" y="1919574"/>
                </a:lnTo>
                <a:cubicBezTo>
                  <a:pt x="4711701" y="1987315"/>
                  <a:pt x="4656786" y="2042230"/>
                  <a:pt x="4589045" y="2042230"/>
                </a:cubicBezTo>
                <a:lnTo>
                  <a:pt x="122656" y="2042230"/>
                </a:lnTo>
                <a:cubicBezTo>
                  <a:pt x="54915" y="2042230"/>
                  <a:pt x="0" y="1987315"/>
                  <a:pt x="0" y="1919574"/>
                </a:cubicBezTo>
                <a:lnTo>
                  <a:pt x="0" y="122656"/>
                </a:lnTo>
                <a:cubicBezTo>
                  <a:pt x="0" y="54915"/>
                  <a:pt x="54915" y="0"/>
                  <a:pt x="122656" y="0"/>
                </a:cubicBezTo>
                <a:close/>
              </a:path>
            </a:pathLst>
          </a:custGeom>
          <a:solidFill>
            <a:srgbClr val="F8F8F8"/>
          </a:solidFill>
          <a:ln w="57150">
            <a:solidFill>
              <a:srgbClr val="7C96A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3" name="Rectangle: Rounded Corners 3112">
            <a:extLst>
              <a:ext uri="{FF2B5EF4-FFF2-40B4-BE49-F238E27FC236}">
                <a16:creationId xmlns:a16="http://schemas.microsoft.com/office/drawing/2014/main" id="{9C54EFBE-DFF9-DC55-45BF-DA272756BE45}"/>
              </a:ext>
            </a:extLst>
          </p:cNvPr>
          <p:cNvSpPr/>
          <p:nvPr/>
        </p:nvSpPr>
        <p:spPr>
          <a:xfrm>
            <a:off x="1219201" y="234882"/>
            <a:ext cx="3610582" cy="971256"/>
          </a:xfrm>
          <a:prstGeom prst="roundRect">
            <a:avLst>
              <a:gd name="adj" fmla="val 6006"/>
            </a:avLst>
          </a:pr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: Rounded Corners 3113">
            <a:extLst>
              <a:ext uri="{FF2B5EF4-FFF2-40B4-BE49-F238E27FC236}">
                <a16:creationId xmlns:a16="http://schemas.microsoft.com/office/drawing/2014/main" id="{2B0FD5F6-B3C0-6F96-5E81-4850B7C5B482}"/>
              </a:ext>
            </a:extLst>
          </p:cNvPr>
          <p:cNvSpPr/>
          <p:nvPr/>
        </p:nvSpPr>
        <p:spPr>
          <a:xfrm>
            <a:off x="1364342" y="358268"/>
            <a:ext cx="3298243" cy="711878"/>
          </a:xfrm>
          <a:prstGeom prst="roundRect">
            <a:avLst>
              <a:gd name="adj" fmla="val 6006"/>
            </a:avLst>
          </a:prstGeom>
          <a:solidFill>
            <a:srgbClr val="EAEFF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CA402603-60B3-3EB4-4FA3-E367B190C0DE}"/>
              </a:ext>
            </a:extLst>
          </p:cNvPr>
          <p:cNvSpPr txBox="1"/>
          <p:nvPr/>
        </p:nvSpPr>
        <p:spPr>
          <a:xfrm>
            <a:off x="1307083" y="428450"/>
            <a:ext cx="344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-150" baseline="-1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</a:t>
            </a:r>
            <a:r>
              <a:rPr lang="en-US" sz="28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FINAL LIST OF</a:t>
            </a:r>
            <a:r>
              <a:rPr lang="en-US" sz="2800" cap="all" spc="-150" baseline="2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P</a:t>
            </a:r>
            <a:r>
              <a:rPr lang="en-US" sz="2800" cap="all" spc="-150" baseline="-5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o</a:t>
            </a:r>
            <a:r>
              <a:rPr lang="en-US" sz="2800" spc="-150" baseline="2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K</a:t>
            </a:r>
            <a:r>
              <a:rPr lang="en-US" sz="2800" spc="-150" baseline="-5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é</a:t>
            </a:r>
            <a:r>
              <a:rPr lang="en-US" sz="28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VARIABLES </a:t>
            </a:r>
          </a:p>
        </p:txBody>
      </p:sp>
      <p:sp>
        <p:nvSpPr>
          <p:cNvPr id="3118" name="TextBox 3117">
            <a:extLst>
              <a:ext uri="{FF2B5EF4-FFF2-40B4-BE49-F238E27FC236}">
                <a16:creationId xmlns:a16="http://schemas.microsoft.com/office/drawing/2014/main" id="{68F1DDBF-0711-CCD0-49D6-3173C4C28344}"/>
              </a:ext>
            </a:extLst>
          </p:cNvPr>
          <p:cNvSpPr txBox="1"/>
          <p:nvPr/>
        </p:nvSpPr>
        <p:spPr>
          <a:xfrm>
            <a:off x="1295400" y="4063167"/>
            <a:ext cx="1259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SPICY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DRY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SWEET</a:t>
            </a:r>
            <a:endParaRPr lang="en-US" sz="3200" dirty="0">
              <a:solidFill>
                <a:srgbClr val="363635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119" name="TextBox 3118">
            <a:extLst>
              <a:ext uri="{FF2B5EF4-FFF2-40B4-BE49-F238E27FC236}">
                <a16:creationId xmlns:a16="http://schemas.microsoft.com/office/drawing/2014/main" id="{BF84F8C1-1147-3170-A745-A994AD855CD4}"/>
              </a:ext>
            </a:extLst>
          </p:cNvPr>
          <p:cNvSpPr txBox="1"/>
          <p:nvPr/>
        </p:nvSpPr>
        <p:spPr>
          <a:xfrm>
            <a:off x="3348504" y="4057588"/>
            <a:ext cx="1596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BITTER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SOUR</a:t>
            </a:r>
          </a:p>
        </p:txBody>
      </p:sp>
      <p:pic>
        <p:nvPicPr>
          <p:cNvPr id="3120" name="Picture 4" descr="Thumbnail for version as of 17:56, 27 September 2015">
            <a:extLst>
              <a:ext uri="{FF2B5EF4-FFF2-40B4-BE49-F238E27FC236}">
                <a16:creationId xmlns:a16="http://schemas.microsoft.com/office/drawing/2014/main" id="{F1F45641-2152-2FD8-215E-5CDAD3707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608" y="4320720"/>
            <a:ext cx="361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1" name="Picture 6" descr="Thumbnail for version as of 17:48, 27 September 2015">
            <a:extLst>
              <a:ext uri="{FF2B5EF4-FFF2-40B4-BE49-F238E27FC236}">
                <a16:creationId xmlns:a16="http://schemas.microsoft.com/office/drawing/2014/main" id="{B2263E32-C77B-8990-A7F6-FE0FD970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1" y="4927048"/>
            <a:ext cx="361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2" name="Rectangle: Rounded Corners 3121">
            <a:extLst>
              <a:ext uri="{FF2B5EF4-FFF2-40B4-BE49-F238E27FC236}">
                <a16:creationId xmlns:a16="http://schemas.microsoft.com/office/drawing/2014/main" id="{F287CF17-B20E-3A36-A433-3F52C6DC38EE}"/>
              </a:ext>
            </a:extLst>
          </p:cNvPr>
          <p:cNvSpPr/>
          <p:nvPr/>
        </p:nvSpPr>
        <p:spPr>
          <a:xfrm>
            <a:off x="2926693" y="5350563"/>
            <a:ext cx="1969157" cy="624782"/>
          </a:xfrm>
          <a:prstGeom prst="roundRect">
            <a:avLst>
              <a:gd name="adj" fmla="val 13655"/>
            </a:avLst>
          </a:prstGeom>
          <a:solidFill>
            <a:srgbClr val="D0E0F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CDB8E3F9-3B16-C935-A062-45EA000E9593}"/>
              </a:ext>
            </a:extLst>
          </p:cNvPr>
          <p:cNvSpPr txBox="1"/>
          <p:nvPr/>
        </p:nvSpPr>
        <p:spPr>
          <a:xfrm>
            <a:off x="3059481" y="5267458"/>
            <a:ext cx="1003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FEEL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131" name="TextBox 3130">
            <a:extLst>
              <a:ext uri="{FF2B5EF4-FFF2-40B4-BE49-F238E27FC236}">
                <a16:creationId xmlns:a16="http://schemas.microsoft.com/office/drawing/2014/main" id="{6429903C-60AA-8673-9CAB-91CBDE5856A0}"/>
              </a:ext>
            </a:extLst>
          </p:cNvPr>
          <p:cNvSpPr txBox="1"/>
          <p:nvPr/>
        </p:nvSpPr>
        <p:spPr>
          <a:xfrm>
            <a:off x="4251474" y="5309491"/>
            <a:ext cx="578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okémon Emerald Pro" panose="00000400000000000000" pitchFamily="2" charset="0"/>
                <a:cs typeface="Pokémon Emerald Pro" panose="00000400000000000000" pitchFamily="2" charset="0"/>
              </a:rPr>
              <a:t>28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086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0.684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5" grpId="0" animBg="1"/>
      <p:bldP spid="31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71C74A-26FF-E80C-CD13-F54287FEBB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9542" y="753045"/>
            <a:ext cx="5551716" cy="5351908"/>
          </a:xfrm>
          <a:prstGeom prst="roundRect">
            <a:avLst>
              <a:gd name="adj" fmla="val 1620"/>
            </a:avLst>
          </a:prstGeom>
          <a:solidFill>
            <a:srgbClr val="F8F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01HYPTHS TEST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. x  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BUILD MODEL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DATA CLNING. x   2  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PREPRCSSNG.  x   5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ISLTN FRST.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EVAL. MODEL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MODEL BUILDING and MODEL EVALUATION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D808236-0261-BAEC-A239-6AE6F61FA30C}"/>
              </a:ext>
            </a:extLst>
          </p:cNvPr>
          <p:cNvSpPr/>
          <p:nvPr/>
        </p:nvSpPr>
        <p:spPr>
          <a:xfrm rot="5400000">
            <a:off x="6174948" y="4853656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786AA36-A63C-E0B6-359B-D30E02DC412A}"/>
              </a:ext>
            </a:extLst>
          </p:cNvPr>
          <p:cNvSpPr/>
          <p:nvPr/>
        </p:nvSpPr>
        <p:spPr>
          <a:xfrm rot="5400000">
            <a:off x="6174948" y="4098903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802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51"/>
                            </p:stCondLst>
                            <p:childTnLst>
                              <p:par>
                                <p:cTn id="2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51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2.5E-6 0.44861 " pathEditMode="relative" rAng="0" ptsTypes="AA">
                                      <p:cBhvr>
                                        <p:cTn id="33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926 L 0.0013 0.43935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8" grpId="0"/>
      <p:bldP spid="48" grpId="1"/>
      <p:bldP spid="10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10556"/>
            </a:avLst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95262" y="0"/>
            <a:ext cx="2924179" cy="6858000"/>
            <a:chOff x="0" y="0"/>
            <a:chExt cx="2924179" cy="6858000"/>
          </a:xfrm>
          <a:solidFill>
            <a:srgbClr val="C12929"/>
          </a:solidFill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rot="16200000">
              <a:off x="-34809" y="3899011"/>
              <a:ext cx="3384324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95467 w 3338605"/>
                <a:gd name="connsiteY3" fmla="*/ 2511524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81234" y="2495655"/>
                    <a:pt x="1895467" y="2511524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0"/>
            <a:ext cx="2924179" cy="6858000"/>
            <a:chOff x="0" y="0"/>
            <a:chExt cx="2924179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Pentagon 5"/>
            <p:cNvSpPr/>
            <p:nvPr/>
          </p:nvSpPr>
          <p:spPr>
            <a:xfrm rot="16200000">
              <a:off x="-11950" y="3921872"/>
              <a:ext cx="3338605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390525" y="4491039"/>
            <a:ext cx="2062161" cy="206216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05" y="4633119"/>
            <a:ext cx="1778000" cy="177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4-Point Star 11"/>
          <p:cNvSpPr/>
          <p:nvPr/>
        </p:nvSpPr>
        <p:spPr>
          <a:xfrm>
            <a:off x="828676" y="5863193"/>
            <a:ext cx="285749" cy="292259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>
            <a:off x="1052042" y="6100682"/>
            <a:ext cx="114274" cy="109617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000250" y="-228600"/>
            <a:ext cx="10258821" cy="1162050"/>
            <a:chOff x="2000250" y="-228600"/>
            <a:chExt cx="10258821" cy="1162050"/>
          </a:xfrm>
        </p:grpSpPr>
        <p:sp>
          <p:nvSpPr>
            <p:cNvPr id="30" name="Rounded Rectangle 29"/>
            <p:cNvSpPr/>
            <p:nvPr/>
          </p:nvSpPr>
          <p:spPr>
            <a:xfrm>
              <a:off x="2724150" y="-228600"/>
              <a:ext cx="8915400" cy="1162050"/>
            </a:xfrm>
            <a:prstGeom prst="roundRect">
              <a:avLst/>
            </a:prstGeom>
            <a:solidFill>
              <a:srgbClr val="F8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724150" y="171450"/>
              <a:ext cx="8743950" cy="133350"/>
            </a:xfrm>
            <a:prstGeom prst="roundRect">
              <a:avLst/>
            </a:prstGeom>
            <a:solidFill>
              <a:srgbClr val="F2F2F2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000250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1316092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Snip and Round Single Corner Rectangle 32"/>
          <p:cNvSpPr/>
          <p:nvPr/>
        </p:nvSpPr>
        <p:spPr>
          <a:xfrm flipV="1">
            <a:off x="3052425" y="1362500"/>
            <a:ext cx="8196596" cy="3025571"/>
          </a:xfrm>
          <a:prstGeom prst="snipRoundRect">
            <a:avLst>
              <a:gd name="adj1" fmla="val 16667"/>
              <a:gd name="adj2" fmla="val 11476"/>
            </a:avLst>
          </a:prstGeom>
          <a:solidFill>
            <a:srgbClr val="6A6A6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8776" y="2844877"/>
            <a:ext cx="854320" cy="854320"/>
          </a:xfrm>
          <a:prstGeom prst="ellipse">
            <a:avLst/>
          </a:prstGeom>
          <a:solidFill>
            <a:srgbClr val="C1292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58776" y="1634642"/>
            <a:ext cx="854320" cy="85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8776" y="424408"/>
            <a:ext cx="854320" cy="854320"/>
          </a:xfrm>
          <a:prstGeom prst="ellipse">
            <a:avLst/>
          </a:prstGeom>
          <a:solidFill>
            <a:srgbClr val="87ED9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332411" y="1729846"/>
            <a:ext cx="7569607" cy="238834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6A6A6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563062" y="1457882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926707" y="1457882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4289688" y="1439073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485976" y="5175894"/>
            <a:ext cx="3579349" cy="14553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661497" y="5184466"/>
            <a:ext cx="1435608" cy="14356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485977" y="4712928"/>
            <a:ext cx="1731976" cy="234366"/>
          </a:xfrm>
          <a:prstGeom prst="roundRect">
            <a:avLst/>
          </a:prstGeom>
          <a:solidFill>
            <a:srgbClr val="87ED93"/>
          </a:solidFill>
          <a:ln w="28575">
            <a:solidFill>
              <a:srgbClr val="87ED9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7313927" y="4712928"/>
            <a:ext cx="1728216" cy="234366"/>
          </a:xfrm>
          <a:prstGeom prst="roundRect">
            <a:avLst/>
          </a:prstGeom>
          <a:solidFill>
            <a:srgbClr val="FFD966"/>
          </a:solidFill>
          <a:ln w="28575">
            <a:solidFill>
              <a:srgbClr val="FFD966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552632" y="4712928"/>
            <a:ext cx="1865376" cy="1840272"/>
            <a:chOff x="9552632" y="4712928"/>
            <a:chExt cx="1865376" cy="1840272"/>
          </a:xfrm>
          <a:solidFill>
            <a:srgbClr val="6A6A6A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4" name="Rounded Rectangle 53"/>
            <p:cNvSpPr/>
            <p:nvPr/>
          </p:nvSpPr>
          <p:spPr>
            <a:xfrm>
              <a:off x="9552632" y="5354399"/>
              <a:ext cx="1865376" cy="560933"/>
            </a:xfrm>
            <a:prstGeom prst="round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 rot="16200000">
              <a:off x="9565185" y="5352597"/>
              <a:ext cx="1840272" cy="560933"/>
            </a:xfrm>
            <a:prstGeom prst="round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20501" y="1499721"/>
            <a:ext cx="393426" cy="173350"/>
            <a:chOff x="7054133" y="1598993"/>
            <a:chExt cx="393426" cy="173350"/>
          </a:xfrm>
          <a:solidFill>
            <a:srgbClr val="F24C4C"/>
          </a:solidFill>
        </p:grpSpPr>
        <p:sp>
          <p:nvSpPr>
            <p:cNvPr id="41" name="Oval 40"/>
            <p:cNvSpPr/>
            <p:nvPr/>
          </p:nvSpPr>
          <p:spPr>
            <a:xfrm flipH="1" flipV="1">
              <a:off x="7054133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 flipV="1">
              <a:off x="7283739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07309" y="5203190"/>
            <a:ext cx="3293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Name: Nicole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Subject: Presentation for Ironhack’s Final Project</a:t>
            </a:r>
          </a:p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3192" y="2249752"/>
            <a:ext cx="6625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endPos="0" dist="50800" dir="5400000" sy="-100000" algn="bl" rotWithShape="0"/>
                </a:effectLst>
                <a:latin typeface="PKMN RBYGSC" panose="00000400000000000000" pitchFamily="2" charset="0"/>
              </a:rPr>
              <a:t>Legendary Pokémon Classifier</a:t>
            </a:r>
          </a:p>
        </p:txBody>
      </p:sp>
    </p:spTree>
    <p:extLst>
      <p:ext uri="{BB962C8B-B14F-4D97-AF65-F5344CB8AC3E}">
        <p14:creationId xmlns:p14="http://schemas.microsoft.com/office/powerpoint/2010/main" val="192997176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1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animClr clrSpc="rgb" dir="cw">
                                      <p:cBhvr>
                                        <p:cTn id="21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22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51"/>
                            </p:stCondLst>
                            <p:childTnLst>
                              <p:par>
                                <p:cTn id="2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0" nodeType="withEffect">
                                  <p:stCondLst>
                                    <p:cond delay="499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999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8" grpId="0" animBg="1"/>
      <p:bldP spid="39" grpId="0" animBg="1"/>
      <p:bldP spid="40" grpId="0" animBg="1"/>
      <p:bldP spid="45" grpId="0" animBg="1"/>
      <p:bldP spid="52" grpId="0" animBg="1"/>
      <p:bldP spid="53" grpId="0" animBg="1"/>
      <p:bldP spid="4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81E76C4-131B-E22B-FC6E-449177CFF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5" b="2264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3BC817-1797-6B0E-1D16-DD6A67502932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hlinkClick r:id="rId3" action="ppaction://hlinksldjump"/>
              <a:extLst>
                <a:ext uri="{FF2B5EF4-FFF2-40B4-BE49-F238E27FC236}">
                  <a16:creationId xmlns:a16="http://schemas.microsoft.com/office/drawing/2014/main" id="{120C44B8-E1E9-156D-0824-9C2F6689F933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42A63B-AEC1-B656-2530-FBD8B5EA6FB2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2E964C-DD28-B1D5-BAD6-DED16972A1C2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2902164-EDC4-DD72-3AEB-994469B8BB58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46255E0-A2FC-191C-A4F3-19FA29A852E7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BD1FF9-4CCF-C975-487C-9ED831A715C6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2C932C9-53D1-D96F-645B-C1CD0789BE78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0D4EBDB-C3B9-65C2-7BA1-067E4522D35E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ACC00170-7AC4-32AD-16E0-EC2F8AE4DEFA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BA3486-5A4D-6992-7201-137340459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2" y="2917825"/>
            <a:ext cx="457200" cy="3333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2D1B2-85A0-4C89-77AC-8532BC97B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08" y="2460095"/>
            <a:ext cx="400050" cy="4476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5769EE-B803-23C4-BD0C-E3AA75F56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42" y="1446212"/>
            <a:ext cx="400050" cy="4095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31B07A-DF10-EE08-4DBD-F98F12ADC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2" y="194734"/>
            <a:ext cx="600075" cy="3048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C42E2F-4EB3-BCB1-0362-6EF993E28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92" y="1925206"/>
            <a:ext cx="695227" cy="695227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58316458-3D07-E2AE-1FE5-2551F0C2B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4116596" y="1950221"/>
            <a:ext cx="474818" cy="6451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379D361-098B-860C-1252-C0011516C8C8}"/>
              </a:ext>
            </a:extLst>
          </p:cNvPr>
          <p:cNvSpPr/>
          <p:nvPr/>
        </p:nvSpPr>
        <p:spPr>
          <a:xfrm>
            <a:off x="5652645" y="247770"/>
            <a:ext cx="5633705" cy="6345233"/>
          </a:xfrm>
          <a:custGeom>
            <a:avLst/>
            <a:gdLst>
              <a:gd name="connsiteX0" fmla="*/ 113603 w 5633705"/>
              <a:gd name="connsiteY0" fmla="*/ 0 h 6345233"/>
              <a:gd name="connsiteX1" fmla="*/ 2464736 w 5633705"/>
              <a:gd name="connsiteY1" fmla="*/ 0 h 6345233"/>
              <a:gd name="connsiteX2" fmla="*/ 2578339 w 5633705"/>
              <a:gd name="connsiteY2" fmla="*/ 113603 h 6345233"/>
              <a:gd name="connsiteX3" fmla="*/ 2578339 w 5633705"/>
              <a:gd name="connsiteY3" fmla="*/ 649411 h 6345233"/>
              <a:gd name="connsiteX4" fmla="*/ 2598881 w 5633705"/>
              <a:gd name="connsiteY4" fmla="*/ 652823 h 6345233"/>
              <a:gd name="connsiteX5" fmla="*/ 4286616 w 5633705"/>
              <a:gd name="connsiteY5" fmla="*/ 1830616 h 6345233"/>
              <a:gd name="connsiteX6" fmla="*/ 4375762 w 5633705"/>
              <a:gd name="connsiteY6" fmla="*/ 1987674 h 6345233"/>
              <a:gd name="connsiteX7" fmla="*/ 4417612 w 5633705"/>
              <a:gd name="connsiteY7" fmla="*/ 2075066 h 6345233"/>
              <a:gd name="connsiteX8" fmla="*/ 5520102 w 5633705"/>
              <a:gd name="connsiteY8" fmla="*/ 2075066 h 6345233"/>
              <a:gd name="connsiteX9" fmla="*/ 5633705 w 5633705"/>
              <a:gd name="connsiteY9" fmla="*/ 2188669 h 6345233"/>
              <a:gd name="connsiteX10" fmla="*/ 5633705 w 5633705"/>
              <a:gd name="connsiteY10" fmla="*/ 4173789 h 6345233"/>
              <a:gd name="connsiteX11" fmla="*/ 5520102 w 5633705"/>
              <a:gd name="connsiteY11" fmla="*/ 4287392 h 6345233"/>
              <a:gd name="connsiteX12" fmla="*/ 4417602 w 5633705"/>
              <a:gd name="connsiteY12" fmla="*/ 4287392 h 6345233"/>
              <a:gd name="connsiteX13" fmla="*/ 4381205 w 5633705"/>
              <a:gd name="connsiteY13" fmla="*/ 4364300 h 6345233"/>
              <a:gd name="connsiteX14" fmla="*/ 4292779 w 5633705"/>
              <a:gd name="connsiteY14" fmla="*/ 4521764 h 6345233"/>
              <a:gd name="connsiteX15" fmla="*/ 2610456 w 5633705"/>
              <a:gd name="connsiteY15" fmla="*/ 5707276 h 6345233"/>
              <a:gd name="connsiteX16" fmla="*/ 2578339 w 5633705"/>
              <a:gd name="connsiteY16" fmla="*/ 5712761 h 6345233"/>
              <a:gd name="connsiteX17" fmla="*/ 2578339 w 5633705"/>
              <a:gd name="connsiteY17" fmla="*/ 6231630 h 6345233"/>
              <a:gd name="connsiteX18" fmla="*/ 2464736 w 5633705"/>
              <a:gd name="connsiteY18" fmla="*/ 6345233 h 6345233"/>
              <a:gd name="connsiteX19" fmla="*/ 113603 w 5633705"/>
              <a:gd name="connsiteY19" fmla="*/ 6345233 h 6345233"/>
              <a:gd name="connsiteX20" fmla="*/ 0 w 5633705"/>
              <a:gd name="connsiteY20" fmla="*/ 6231630 h 6345233"/>
              <a:gd name="connsiteX21" fmla="*/ 0 w 5633705"/>
              <a:gd name="connsiteY21" fmla="*/ 4246510 h 6345233"/>
              <a:gd name="connsiteX22" fmla="*/ 113603 w 5633705"/>
              <a:gd name="connsiteY22" fmla="*/ 4132907 h 6345233"/>
              <a:gd name="connsiteX23" fmla="*/ 2464736 w 5633705"/>
              <a:gd name="connsiteY23" fmla="*/ 4132907 h 6345233"/>
              <a:gd name="connsiteX24" fmla="*/ 2578339 w 5633705"/>
              <a:gd name="connsiteY24" fmla="*/ 4246510 h 6345233"/>
              <a:gd name="connsiteX25" fmla="*/ 2578339 w 5633705"/>
              <a:gd name="connsiteY25" fmla="*/ 5314669 h 6345233"/>
              <a:gd name="connsiteX26" fmla="*/ 2676988 w 5633705"/>
              <a:gd name="connsiteY26" fmla="*/ 5290772 h 6345233"/>
              <a:gd name="connsiteX27" fmla="*/ 3960152 w 5633705"/>
              <a:gd name="connsiteY27" fmla="*/ 4319397 h 6345233"/>
              <a:gd name="connsiteX28" fmla="*/ 3978125 w 5633705"/>
              <a:gd name="connsiteY28" fmla="*/ 4287392 h 6345233"/>
              <a:gd name="connsiteX29" fmla="*/ 3168969 w 5633705"/>
              <a:gd name="connsiteY29" fmla="*/ 4287392 h 6345233"/>
              <a:gd name="connsiteX30" fmla="*/ 3055366 w 5633705"/>
              <a:gd name="connsiteY30" fmla="*/ 4173789 h 6345233"/>
              <a:gd name="connsiteX31" fmla="*/ 3055366 w 5633705"/>
              <a:gd name="connsiteY31" fmla="*/ 2188669 h 6345233"/>
              <a:gd name="connsiteX32" fmla="*/ 3168969 w 5633705"/>
              <a:gd name="connsiteY32" fmla="*/ 2075066 h 6345233"/>
              <a:gd name="connsiteX33" fmla="*/ 3977943 w 5633705"/>
              <a:gd name="connsiteY33" fmla="*/ 2075066 h 6345233"/>
              <a:gd name="connsiteX34" fmla="*/ 3954920 w 5633705"/>
              <a:gd name="connsiteY34" fmla="*/ 2034504 h 6345233"/>
              <a:gd name="connsiteX35" fmla="*/ 2667320 w 5633705"/>
              <a:gd name="connsiteY35" fmla="*/ 1069017 h 6345233"/>
              <a:gd name="connsiteX36" fmla="*/ 2578339 w 5633705"/>
              <a:gd name="connsiteY36" fmla="*/ 1047893 h 6345233"/>
              <a:gd name="connsiteX37" fmla="*/ 2578339 w 5633705"/>
              <a:gd name="connsiteY37" fmla="*/ 2098723 h 6345233"/>
              <a:gd name="connsiteX38" fmla="*/ 2464736 w 5633705"/>
              <a:gd name="connsiteY38" fmla="*/ 2212326 h 6345233"/>
              <a:gd name="connsiteX39" fmla="*/ 113603 w 5633705"/>
              <a:gd name="connsiteY39" fmla="*/ 2212326 h 6345233"/>
              <a:gd name="connsiteX40" fmla="*/ 0 w 5633705"/>
              <a:gd name="connsiteY40" fmla="*/ 2098723 h 6345233"/>
              <a:gd name="connsiteX41" fmla="*/ 0 w 5633705"/>
              <a:gd name="connsiteY41" fmla="*/ 113603 h 6345233"/>
              <a:gd name="connsiteX42" fmla="*/ 113603 w 5633705"/>
              <a:gd name="connsiteY42" fmla="*/ 0 h 634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3705" h="6345233">
                <a:moveTo>
                  <a:pt x="113603" y="0"/>
                </a:moveTo>
                <a:lnTo>
                  <a:pt x="2464736" y="0"/>
                </a:lnTo>
                <a:cubicBezTo>
                  <a:pt x="2527477" y="0"/>
                  <a:pt x="2578339" y="50862"/>
                  <a:pt x="2578339" y="113603"/>
                </a:cubicBezTo>
                <a:lnTo>
                  <a:pt x="2578339" y="649411"/>
                </a:lnTo>
                <a:lnTo>
                  <a:pt x="2598881" y="652823"/>
                </a:lnTo>
                <a:cubicBezTo>
                  <a:pt x="3290333" y="792212"/>
                  <a:pt x="3906376" y="1212021"/>
                  <a:pt x="4286616" y="1830616"/>
                </a:cubicBezTo>
                <a:cubicBezTo>
                  <a:pt x="4318303" y="1882166"/>
                  <a:pt x="4348018" y="1934553"/>
                  <a:pt x="4375762" y="1987674"/>
                </a:cubicBezTo>
                <a:lnTo>
                  <a:pt x="4417612" y="2075066"/>
                </a:lnTo>
                <a:lnTo>
                  <a:pt x="5520102" y="2075066"/>
                </a:lnTo>
                <a:cubicBezTo>
                  <a:pt x="5582843" y="2075066"/>
                  <a:pt x="5633705" y="2125928"/>
                  <a:pt x="5633705" y="2188669"/>
                </a:cubicBezTo>
                <a:lnTo>
                  <a:pt x="5633705" y="4173789"/>
                </a:lnTo>
                <a:cubicBezTo>
                  <a:pt x="5633705" y="4236530"/>
                  <a:pt x="5582843" y="4287392"/>
                  <a:pt x="5520102" y="4287392"/>
                </a:cubicBezTo>
                <a:lnTo>
                  <a:pt x="4417602" y="4287392"/>
                </a:lnTo>
                <a:lnTo>
                  <a:pt x="4381205" y="4364300"/>
                </a:lnTo>
                <a:cubicBezTo>
                  <a:pt x="4353705" y="4417547"/>
                  <a:pt x="4324229" y="4470070"/>
                  <a:pt x="4292779" y="4521764"/>
                </a:cubicBezTo>
                <a:cubicBezTo>
                  <a:pt x="3915375" y="5142094"/>
                  <a:pt x="3301261" y="5564720"/>
                  <a:pt x="2610456" y="5707276"/>
                </a:cubicBezTo>
                <a:lnTo>
                  <a:pt x="2578339" y="5712761"/>
                </a:lnTo>
                <a:lnTo>
                  <a:pt x="2578339" y="6231630"/>
                </a:lnTo>
                <a:cubicBezTo>
                  <a:pt x="2578339" y="6294371"/>
                  <a:pt x="2527477" y="6345233"/>
                  <a:pt x="2464736" y="6345233"/>
                </a:cubicBezTo>
                <a:lnTo>
                  <a:pt x="113603" y="6345233"/>
                </a:lnTo>
                <a:cubicBezTo>
                  <a:pt x="50862" y="6345233"/>
                  <a:pt x="0" y="6294371"/>
                  <a:pt x="0" y="6231630"/>
                </a:cubicBezTo>
                <a:lnTo>
                  <a:pt x="0" y="4246510"/>
                </a:lnTo>
                <a:cubicBezTo>
                  <a:pt x="0" y="4183769"/>
                  <a:pt x="50862" y="4132907"/>
                  <a:pt x="113603" y="4132907"/>
                </a:cubicBezTo>
                <a:lnTo>
                  <a:pt x="2464736" y="4132907"/>
                </a:lnTo>
                <a:cubicBezTo>
                  <a:pt x="2527477" y="4132907"/>
                  <a:pt x="2578339" y="4183769"/>
                  <a:pt x="2578339" y="4246510"/>
                </a:cubicBezTo>
                <a:lnTo>
                  <a:pt x="2578339" y="5314669"/>
                </a:lnTo>
                <a:lnTo>
                  <a:pt x="2676988" y="5290772"/>
                </a:lnTo>
                <a:cubicBezTo>
                  <a:pt x="3203820" y="5143939"/>
                  <a:pt x="3666424" y="4802191"/>
                  <a:pt x="3960152" y="4319397"/>
                </a:cubicBezTo>
                <a:lnTo>
                  <a:pt x="3978125" y="4287392"/>
                </a:lnTo>
                <a:lnTo>
                  <a:pt x="3168969" y="4287392"/>
                </a:lnTo>
                <a:cubicBezTo>
                  <a:pt x="3106228" y="4287392"/>
                  <a:pt x="3055366" y="4236530"/>
                  <a:pt x="3055366" y="4173789"/>
                </a:cubicBezTo>
                <a:lnTo>
                  <a:pt x="3055366" y="2188669"/>
                </a:lnTo>
                <a:cubicBezTo>
                  <a:pt x="3055366" y="2125928"/>
                  <a:pt x="3106228" y="2075066"/>
                  <a:pt x="3168969" y="2075066"/>
                </a:cubicBezTo>
                <a:lnTo>
                  <a:pt x="3977943" y="2075066"/>
                </a:lnTo>
                <a:lnTo>
                  <a:pt x="3954920" y="2034504"/>
                </a:lnTo>
                <a:cubicBezTo>
                  <a:pt x="3658984" y="1553060"/>
                  <a:pt x="3194819" y="1213436"/>
                  <a:pt x="2667320" y="1069017"/>
                </a:cubicBezTo>
                <a:lnTo>
                  <a:pt x="2578339" y="1047893"/>
                </a:lnTo>
                <a:lnTo>
                  <a:pt x="2578339" y="2098723"/>
                </a:lnTo>
                <a:cubicBezTo>
                  <a:pt x="2578339" y="2161464"/>
                  <a:pt x="2527477" y="2212326"/>
                  <a:pt x="2464736" y="2212326"/>
                </a:cubicBezTo>
                <a:lnTo>
                  <a:pt x="113603" y="2212326"/>
                </a:lnTo>
                <a:cubicBezTo>
                  <a:pt x="50862" y="2212326"/>
                  <a:pt x="0" y="2161464"/>
                  <a:pt x="0" y="2098723"/>
                </a:cubicBez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405F80F-67C3-6203-6FD9-F96C3E98D7F2}"/>
              </a:ext>
            </a:extLst>
          </p:cNvPr>
          <p:cNvSpPr/>
          <p:nvPr/>
        </p:nvSpPr>
        <p:spPr>
          <a:xfrm>
            <a:off x="5652645" y="247770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4A57171-676E-BDFC-9E1B-8885D022DB72}"/>
              </a:ext>
            </a:extLst>
          </p:cNvPr>
          <p:cNvSpPr/>
          <p:nvPr/>
        </p:nvSpPr>
        <p:spPr>
          <a:xfrm>
            <a:off x="8708011" y="2319148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9F11DBB-403A-933A-899F-2C81A64DA3A2}"/>
              </a:ext>
            </a:extLst>
          </p:cNvPr>
          <p:cNvSpPr/>
          <p:nvPr/>
        </p:nvSpPr>
        <p:spPr>
          <a:xfrm>
            <a:off x="5652644" y="4382898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FDCAAD-69D8-7472-905A-22C568D5D75D}"/>
              </a:ext>
            </a:extLst>
          </p:cNvPr>
          <p:cNvSpPr txBox="1"/>
          <p:nvPr/>
        </p:nvSpPr>
        <p:spPr>
          <a:xfrm>
            <a:off x="5748969" y="194734"/>
            <a:ext cx="24703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Logistic Regression 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90B40E-0876-E2D7-788B-E97F8210326D}"/>
              </a:ext>
            </a:extLst>
          </p:cNvPr>
          <p:cNvSpPr txBox="1"/>
          <p:nvPr/>
        </p:nvSpPr>
        <p:spPr>
          <a:xfrm>
            <a:off x="8726422" y="2830007"/>
            <a:ext cx="25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C0567-6F0B-47F2-B13A-033E73DFB7E9}"/>
              </a:ext>
            </a:extLst>
          </p:cNvPr>
          <p:cNvSpPr txBox="1"/>
          <p:nvPr/>
        </p:nvSpPr>
        <p:spPr>
          <a:xfrm>
            <a:off x="8730300" y="2198868"/>
            <a:ext cx="2574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SCALING METHOD: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STANDARD SCALER</a:t>
            </a:r>
          </a:p>
          <a:p>
            <a:pPr algn="ctr"/>
            <a:r>
              <a:rPr lang="en-US" sz="2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Less sensitive to innate outliers in data set</a:t>
            </a:r>
            <a:endParaRPr lang="en-US" sz="2800" i="1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pPr algn="ctr"/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4FDEC4-8107-4E2C-83B2-9FA627FC0AFB}"/>
              </a:ext>
            </a:extLst>
          </p:cNvPr>
          <p:cNvSpPr txBox="1"/>
          <p:nvPr/>
        </p:nvSpPr>
        <p:spPr>
          <a:xfrm>
            <a:off x="5717744" y="4255981"/>
            <a:ext cx="24703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SMOTE VS RANDOM OVERSAMPLER?</a:t>
            </a:r>
          </a:p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Pokémon Emerald Pro" panose="00000400000000000000" pitchFamily="2" charset="0"/>
                <a:cs typeface="Pokémon Emerald Pro" panose="00000400000000000000" pitchFamily="2" charset="0"/>
              </a:rPr>
              <a:t>SMOTE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7B9B34C-D24D-4068-9CFD-F83D361C2A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03" y="1442163"/>
            <a:ext cx="5326842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6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-1.45833E-6 0.7187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/>
      <p:bldP spid="37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5C96E7DA-C812-7F74-9840-D01910F511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87100" y="1123950"/>
            <a:ext cx="735806" cy="2781300"/>
          </a:xfrm>
          <a:prstGeom prst="rect">
            <a:avLst/>
          </a:prstGeom>
          <a:solidFill>
            <a:srgbClr val="C6CEE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5C399B-5DBF-847B-B7DF-C03B6B4331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71900" y="1104900"/>
            <a:ext cx="7958137" cy="2781300"/>
          </a:xfrm>
          <a:prstGeom prst="rect">
            <a:avLst/>
          </a:prstGeom>
          <a:solidFill>
            <a:srgbClr val="C6CEE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7D7D927-591E-55AB-68C9-BF88FF45EE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6225" y="152400"/>
            <a:ext cx="11639550" cy="6553200"/>
          </a:xfrm>
          <a:custGeom>
            <a:avLst/>
            <a:gdLst>
              <a:gd name="connsiteX0" fmla="*/ 238078 w 11639550"/>
              <a:gd name="connsiteY0" fmla="*/ 0 h 6553200"/>
              <a:gd name="connsiteX1" fmla="*/ 11401472 w 11639550"/>
              <a:gd name="connsiteY1" fmla="*/ 0 h 6553200"/>
              <a:gd name="connsiteX2" fmla="*/ 11639550 w 11639550"/>
              <a:gd name="connsiteY2" fmla="*/ 238078 h 6553200"/>
              <a:gd name="connsiteX3" fmla="*/ 11639550 w 11639550"/>
              <a:gd name="connsiteY3" fmla="*/ 1028701 h 6553200"/>
              <a:gd name="connsiteX4" fmla="*/ 3705493 w 11639550"/>
              <a:gd name="connsiteY4" fmla="*/ 1028701 h 6553200"/>
              <a:gd name="connsiteX5" fmla="*/ 3514729 w 11639550"/>
              <a:gd name="connsiteY5" fmla="*/ 1219465 h 6553200"/>
              <a:gd name="connsiteX6" fmla="*/ 3514729 w 11639550"/>
              <a:gd name="connsiteY6" fmla="*/ 3543037 h 6553200"/>
              <a:gd name="connsiteX7" fmla="*/ 3705493 w 11639550"/>
              <a:gd name="connsiteY7" fmla="*/ 3733801 h 6553200"/>
              <a:gd name="connsiteX8" fmla="*/ 11639550 w 11639550"/>
              <a:gd name="connsiteY8" fmla="*/ 3733801 h 6553200"/>
              <a:gd name="connsiteX9" fmla="*/ 11639550 w 11639550"/>
              <a:gd name="connsiteY9" fmla="*/ 6315122 h 6553200"/>
              <a:gd name="connsiteX10" fmla="*/ 11401472 w 11639550"/>
              <a:gd name="connsiteY10" fmla="*/ 6553200 h 6553200"/>
              <a:gd name="connsiteX11" fmla="*/ 238078 w 11639550"/>
              <a:gd name="connsiteY11" fmla="*/ 6553200 h 6553200"/>
              <a:gd name="connsiteX12" fmla="*/ 0 w 11639550"/>
              <a:gd name="connsiteY12" fmla="*/ 6315122 h 6553200"/>
              <a:gd name="connsiteX13" fmla="*/ 0 w 11639550"/>
              <a:gd name="connsiteY13" fmla="*/ 238078 h 6553200"/>
              <a:gd name="connsiteX14" fmla="*/ 238078 w 11639550"/>
              <a:gd name="connsiteY14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639550" h="6553200">
                <a:moveTo>
                  <a:pt x="238078" y="0"/>
                </a:moveTo>
                <a:lnTo>
                  <a:pt x="11401472" y="0"/>
                </a:lnTo>
                <a:cubicBezTo>
                  <a:pt x="11532959" y="0"/>
                  <a:pt x="11639550" y="106591"/>
                  <a:pt x="11639550" y="238078"/>
                </a:cubicBezTo>
                <a:lnTo>
                  <a:pt x="11639550" y="1028701"/>
                </a:lnTo>
                <a:lnTo>
                  <a:pt x="3705493" y="1028701"/>
                </a:lnTo>
                <a:cubicBezTo>
                  <a:pt x="3600137" y="1028701"/>
                  <a:pt x="3514729" y="1114109"/>
                  <a:pt x="3514729" y="1219465"/>
                </a:cubicBezTo>
                <a:lnTo>
                  <a:pt x="3514729" y="3543037"/>
                </a:lnTo>
                <a:cubicBezTo>
                  <a:pt x="3514729" y="3648393"/>
                  <a:pt x="3600137" y="3733801"/>
                  <a:pt x="3705493" y="3733801"/>
                </a:cubicBezTo>
                <a:lnTo>
                  <a:pt x="11639550" y="3733801"/>
                </a:lnTo>
                <a:lnTo>
                  <a:pt x="11639550" y="6315122"/>
                </a:lnTo>
                <a:cubicBezTo>
                  <a:pt x="11639550" y="6446609"/>
                  <a:pt x="11532959" y="6553200"/>
                  <a:pt x="11401472" y="6553200"/>
                </a:cubicBezTo>
                <a:lnTo>
                  <a:pt x="238078" y="6553200"/>
                </a:lnTo>
                <a:cubicBezTo>
                  <a:pt x="106591" y="6553200"/>
                  <a:pt x="0" y="6446609"/>
                  <a:pt x="0" y="6315122"/>
                </a:cubicBezTo>
                <a:lnTo>
                  <a:pt x="0" y="238078"/>
                </a:lnTo>
                <a:cubicBezTo>
                  <a:pt x="0" y="106591"/>
                  <a:pt x="106591" y="0"/>
                  <a:pt x="238078" y="0"/>
                </a:cubicBezTo>
                <a:close/>
              </a:path>
            </a:pathLst>
          </a:custGeom>
          <a:solidFill>
            <a:srgbClr val="DEEFDE"/>
          </a:solidFill>
          <a:ln w="76200">
            <a:solidFill>
              <a:srgbClr val="00535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47562BD-248B-8D72-B1ED-9FEC040543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1963" y="314325"/>
            <a:ext cx="11268074" cy="628650"/>
          </a:xfrm>
          <a:prstGeom prst="roundRect">
            <a:avLst>
              <a:gd name="adj" fmla="val 34849"/>
            </a:avLst>
          </a:prstGeom>
          <a:solidFill>
            <a:srgbClr val="6BA58C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62A9CC45-EE8A-861E-AB2E-17B069693E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91000" y="1527508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58DF2DFB-A3A8-F286-CBAE-E9D5F6643B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91000" y="3089149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189EE7D1-652F-7777-BD85-FD1A77936E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8800" y="2377595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E99FF1D0-AE7B-C965-CD77-9AEC34A0B2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0493" y="1853802"/>
            <a:ext cx="1297932" cy="1297932"/>
          </a:xfrm>
          <a:prstGeom prst="ellipse">
            <a:avLst/>
          </a:prstGeom>
          <a:solidFill>
            <a:srgbClr val="DEEF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FEFF101-1BF2-18AA-DDAB-BF0292E3D0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5466" y="2446545"/>
            <a:ext cx="1247979" cy="91440"/>
          </a:xfrm>
          <a:prstGeom prst="rect">
            <a:avLst/>
          </a:prstGeom>
          <a:solidFill>
            <a:srgbClr val="DEEF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68F7A997-0D9E-9FD3-E531-63E8E8886C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5777397" y="1469015"/>
            <a:ext cx="5116372" cy="509263"/>
          </a:xfrm>
          <a:custGeom>
            <a:avLst/>
            <a:gdLst>
              <a:gd name="connsiteX0" fmla="*/ 3104715 w 3104715"/>
              <a:gd name="connsiteY0" fmla="*/ 0 h 509263"/>
              <a:gd name="connsiteX1" fmla="*/ 2204986 w 3104715"/>
              <a:gd name="connsiteY1" fmla="*/ 0 h 509263"/>
              <a:gd name="connsiteX2" fmla="*/ 1886905 w 3104715"/>
              <a:gd name="connsiteY2" fmla="*/ 0 h 509263"/>
              <a:gd name="connsiteX3" fmla="*/ 1522263 w 3104715"/>
              <a:gd name="connsiteY3" fmla="*/ 0 h 509263"/>
              <a:gd name="connsiteX4" fmla="*/ 987176 w 3104715"/>
              <a:gd name="connsiteY4" fmla="*/ 0 h 509263"/>
              <a:gd name="connsiteX5" fmla="*/ 304453 w 3104715"/>
              <a:gd name="connsiteY5" fmla="*/ 0 h 509263"/>
              <a:gd name="connsiteX6" fmla="*/ 0 w 3104715"/>
              <a:gd name="connsiteY6" fmla="*/ 509263 h 509263"/>
              <a:gd name="connsiteX7" fmla="*/ 682723 w 3104715"/>
              <a:gd name="connsiteY7" fmla="*/ 509263 h 509263"/>
              <a:gd name="connsiteX8" fmla="*/ 1217811 w 3104715"/>
              <a:gd name="connsiteY8" fmla="*/ 509263 h 509263"/>
              <a:gd name="connsiteX9" fmla="*/ 1582452 w 3104715"/>
              <a:gd name="connsiteY9" fmla="*/ 509263 h 509263"/>
              <a:gd name="connsiteX10" fmla="*/ 1900534 w 3104715"/>
              <a:gd name="connsiteY10" fmla="*/ 509263 h 509263"/>
              <a:gd name="connsiteX11" fmla="*/ 2800263 w 3104715"/>
              <a:gd name="connsiteY11" fmla="*/ 509263 h 50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4715" h="509263">
                <a:moveTo>
                  <a:pt x="3104715" y="0"/>
                </a:moveTo>
                <a:lnTo>
                  <a:pt x="2204986" y="0"/>
                </a:lnTo>
                <a:lnTo>
                  <a:pt x="1886905" y="0"/>
                </a:lnTo>
                <a:lnTo>
                  <a:pt x="1522263" y="0"/>
                </a:lnTo>
                <a:lnTo>
                  <a:pt x="987176" y="0"/>
                </a:lnTo>
                <a:lnTo>
                  <a:pt x="304453" y="0"/>
                </a:lnTo>
                <a:lnTo>
                  <a:pt x="0" y="509263"/>
                </a:lnTo>
                <a:lnTo>
                  <a:pt x="682723" y="509263"/>
                </a:lnTo>
                <a:lnTo>
                  <a:pt x="1217811" y="509263"/>
                </a:lnTo>
                <a:lnTo>
                  <a:pt x="1582452" y="509263"/>
                </a:lnTo>
                <a:lnTo>
                  <a:pt x="1900534" y="509263"/>
                </a:lnTo>
                <a:lnTo>
                  <a:pt x="2800263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D9B6ADCD-6C2B-F7E3-C7CF-00E35E97AF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66357" y="3146623"/>
            <a:ext cx="5116372" cy="509263"/>
          </a:xfrm>
          <a:custGeom>
            <a:avLst/>
            <a:gdLst>
              <a:gd name="connsiteX0" fmla="*/ 3104715 w 3104715"/>
              <a:gd name="connsiteY0" fmla="*/ 0 h 509263"/>
              <a:gd name="connsiteX1" fmla="*/ 2204986 w 3104715"/>
              <a:gd name="connsiteY1" fmla="*/ 0 h 509263"/>
              <a:gd name="connsiteX2" fmla="*/ 1886905 w 3104715"/>
              <a:gd name="connsiteY2" fmla="*/ 0 h 509263"/>
              <a:gd name="connsiteX3" fmla="*/ 1522263 w 3104715"/>
              <a:gd name="connsiteY3" fmla="*/ 0 h 509263"/>
              <a:gd name="connsiteX4" fmla="*/ 987176 w 3104715"/>
              <a:gd name="connsiteY4" fmla="*/ 0 h 509263"/>
              <a:gd name="connsiteX5" fmla="*/ 304453 w 3104715"/>
              <a:gd name="connsiteY5" fmla="*/ 0 h 509263"/>
              <a:gd name="connsiteX6" fmla="*/ 0 w 3104715"/>
              <a:gd name="connsiteY6" fmla="*/ 509263 h 509263"/>
              <a:gd name="connsiteX7" fmla="*/ 682723 w 3104715"/>
              <a:gd name="connsiteY7" fmla="*/ 509263 h 509263"/>
              <a:gd name="connsiteX8" fmla="*/ 1217811 w 3104715"/>
              <a:gd name="connsiteY8" fmla="*/ 509263 h 509263"/>
              <a:gd name="connsiteX9" fmla="*/ 1582452 w 3104715"/>
              <a:gd name="connsiteY9" fmla="*/ 509263 h 509263"/>
              <a:gd name="connsiteX10" fmla="*/ 1900534 w 3104715"/>
              <a:gd name="connsiteY10" fmla="*/ 509263 h 509263"/>
              <a:gd name="connsiteX11" fmla="*/ 2800263 w 3104715"/>
              <a:gd name="connsiteY11" fmla="*/ 509263 h 50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4715" h="509263">
                <a:moveTo>
                  <a:pt x="3104715" y="0"/>
                </a:moveTo>
                <a:lnTo>
                  <a:pt x="2204986" y="0"/>
                </a:lnTo>
                <a:lnTo>
                  <a:pt x="1886905" y="0"/>
                </a:lnTo>
                <a:lnTo>
                  <a:pt x="1522263" y="0"/>
                </a:lnTo>
                <a:lnTo>
                  <a:pt x="987176" y="0"/>
                </a:lnTo>
                <a:lnTo>
                  <a:pt x="304453" y="0"/>
                </a:lnTo>
                <a:lnTo>
                  <a:pt x="0" y="509263"/>
                </a:lnTo>
                <a:lnTo>
                  <a:pt x="682723" y="509263"/>
                </a:lnTo>
                <a:lnTo>
                  <a:pt x="1217811" y="509263"/>
                </a:lnTo>
                <a:lnTo>
                  <a:pt x="1582452" y="509263"/>
                </a:lnTo>
                <a:lnTo>
                  <a:pt x="1900534" y="509263"/>
                </a:lnTo>
                <a:lnTo>
                  <a:pt x="2800263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4EFF0A51-5BC6-4D83-A7AF-A4D5130CA2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7165831" y="2116796"/>
            <a:ext cx="4174814" cy="857106"/>
          </a:xfrm>
          <a:custGeom>
            <a:avLst/>
            <a:gdLst>
              <a:gd name="connsiteX0" fmla="*/ 3104856 w 3104856"/>
              <a:gd name="connsiteY0" fmla="*/ 0 h 1018377"/>
              <a:gd name="connsiteX1" fmla="*/ 2205127 w 3104856"/>
              <a:gd name="connsiteY1" fmla="*/ 0 h 1018377"/>
              <a:gd name="connsiteX2" fmla="*/ 1887046 w 3104856"/>
              <a:gd name="connsiteY2" fmla="*/ 0 h 1018377"/>
              <a:gd name="connsiteX3" fmla="*/ 1522404 w 3104856"/>
              <a:gd name="connsiteY3" fmla="*/ 0 h 1018377"/>
              <a:gd name="connsiteX4" fmla="*/ 987317 w 3104856"/>
              <a:gd name="connsiteY4" fmla="*/ 0 h 1018377"/>
              <a:gd name="connsiteX5" fmla="*/ 304594 w 3104856"/>
              <a:gd name="connsiteY5" fmla="*/ 0 h 1018377"/>
              <a:gd name="connsiteX6" fmla="*/ 230 w 3104856"/>
              <a:gd name="connsiteY6" fmla="*/ 509114 h 1018377"/>
              <a:gd name="connsiteX7" fmla="*/ 0 w 3104856"/>
              <a:gd name="connsiteY7" fmla="*/ 509114 h 1018377"/>
              <a:gd name="connsiteX8" fmla="*/ 304452 w 3104856"/>
              <a:gd name="connsiteY8" fmla="*/ 1018377 h 1018377"/>
              <a:gd name="connsiteX9" fmla="*/ 1204181 w 3104856"/>
              <a:gd name="connsiteY9" fmla="*/ 1018377 h 1018377"/>
              <a:gd name="connsiteX10" fmla="*/ 1522263 w 3104856"/>
              <a:gd name="connsiteY10" fmla="*/ 1018377 h 1018377"/>
              <a:gd name="connsiteX11" fmla="*/ 1886904 w 3104856"/>
              <a:gd name="connsiteY11" fmla="*/ 1018377 h 1018377"/>
              <a:gd name="connsiteX12" fmla="*/ 2421992 w 3104856"/>
              <a:gd name="connsiteY12" fmla="*/ 1018377 h 1018377"/>
              <a:gd name="connsiteX13" fmla="*/ 3104715 w 3104856"/>
              <a:gd name="connsiteY13" fmla="*/ 1018377 h 1018377"/>
              <a:gd name="connsiteX14" fmla="*/ 2800351 w 3104856"/>
              <a:gd name="connsiteY14" fmla="*/ 509263 h 1018377"/>
              <a:gd name="connsiteX15" fmla="*/ 2800404 w 3104856"/>
              <a:gd name="connsiteY15" fmla="*/ 509263 h 10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04856" h="1018377">
                <a:moveTo>
                  <a:pt x="3104856" y="0"/>
                </a:moveTo>
                <a:lnTo>
                  <a:pt x="2205127" y="0"/>
                </a:lnTo>
                <a:lnTo>
                  <a:pt x="1887046" y="0"/>
                </a:lnTo>
                <a:lnTo>
                  <a:pt x="1522404" y="0"/>
                </a:lnTo>
                <a:lnTo>
                  <a:pt x="987317" y="0"/>
                </a:lnTo>
                <a:lnTo>
                  <a:pt x="304594" y="0"/>
                </a:lnTo>
                <a:lnTo>
                  <a:pt x="230" y="509114"/>
                </a:lnTo>
                <a:lnTo>
                  <a:pt x="0" y="509114"/>
                </a:lnTo>
                <a:lnTo>
                  <a:pt x="304452" y="1018377"/>
                </a:lnTo>
                <a:lnTo>
                  <a:pt x="1204181" y="1018377"/>
                </a:lnTo>
                <a:lnTo>
                  <a:pt x="1522263" y="1018377"/>
                </a:lnTo>
                <a:lnTo>
                  <a:pt x="1886904" y="1018377"/>
                </a:lnTo>
                <a:lnTo>
                  <a:pt x="2421992" y="1018377"/>
                </a:lnTo>
                <a:lnTo>
                  <a:pt x="3104715" y="1018377"/>
                </a:lnTo>
                <a:lnTo>
                  <a:pt x="2800351" y="509263"/>
                </a:lnTo>
                <a:lnTo>
                  <a:pt x="2800404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C96A727F-2588-D483-059C-07E141B9D968}"/>
              </a:ext>
            </a:extLst>
          </p:cNvPr>
          <p:cNvSpPr txBox="1"/>
          <p:nvPr/>
        </p:nvSpPr>
        <p:spPr>
          <a:xfrm>
            <a:off x="680015" y="262778"/>
            <a:ext cx="615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Other Binary Classification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C52B8-CBC9-21D9-5090-81A26AFA5D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16121" y="1430974"/>
            <a:ext cx="4110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KNEIGHBOURSCLASSIFIER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A6D83-AB9D-F89C-D6AD-6EAF498781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46790" y="2241156"/>
            <a:ext cx="4110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DECISION TREE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5AE3A-EB13-DF90-4F11-DAB59E95E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54260" y="3094625"/>
            <a:ext cx="411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GAUSSIAN NAÏVE BAYES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AA7355-8C15-444B-88D5-EABD54F51A58}"/>
              </a:ext>
            </a:extLst>
          </p:cNvPr>
          <p:cNvGrpSpPr/>
          <p:nvPr/>
        </p:nvGrpSpPr>
        <p:grpSpPr>
          <a:xfrm>
            <a:off x="395917" y="3880724"/>
            <a:ext cx="11500248" cy="2516406"/>
            <a:chOff x="2127928" y="4625138"/>
            <a:chExt cx="7936140" cy="122724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6A6A3C4-4AA3-42B6-AC9F-F0BA84061457}"/>
                </a:ext>
              </a:extLst>
            </p:cNvPr>
            <p:cNvSpPr/>
            <p:nvPr/>
          </p:nvSpPr>
          <p:spPr>
            <a:xfrm>
              <a:off x="2193244" y="4725896"/>
              <a:ext cx="7805510" cy="1126488"/>
            </a:xfrm>
            <a:prstGeom prst="roundRect">
              <a:avLst>
                <a:gd name="adj" fmla="val 1462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FFC569-35E0-4861-B18A-1B33BD45A79F}"/>
                </a:ext>
              </a:extLst>
            </p:cNvPr>
            <p:cNvSpPr txBox="1"/>
            <p:nvPr/>
          </p:nvSpPr>
          <p:spPr>
            <a:xfrm>
              <a:off x="2127928" y="4625138"/>
              <a:ext cx="7936140" cy="357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6C60EB5-9090-4FE9-A82D-1EB140F3D1D4}"/>
              </a:ext>
            </a:extLst>
          </p:cNvPr>
          <p:cNvSpPr txBox="1"/>
          <p:nvPr/>
        </p:nvSpPr>
        <p:spPr>
          <a:xfrm>
            <a:off x="680015" y="4129020"/>
            <a:ext cx="10928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SVM</a:t>
            </a:r>
            <a:r>
              <a:rPr lang="en-US" dirty="0">
                <a:latin typeface="PKMN RBYGSC" panose="00000400000000000000" pitchFamily="2" charset="0"/>
              </a:rPr>
              <a:t> and </a:t>
            </a:r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KNeighborsClassifier</a:t>
            </a:r>
            <a:r>
              <a:rPr lang="en-US" dirty="0">
                <a:latin typeface="PKMN RBYGSC" panose="00000400000000000000" pitchFamily="2" charset="0"/>
              </a:rPr>
              <a:t> are sensitive to skewed data. 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Log transforming variables is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not necessary </a:t>
            </a:r>
            <a:r>
              <a:rPr lang="en-US" dirty="0">
                <a:latin typeface="PKMN RBYGSC" panose="00000400000000000000" pitchFamily="2" charset="0"/>
              </a:rPr>
              <a:t>for</a:t>
            </a:r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 logistic regression</a:t>
            </a:r>
            <a:r>
              <a:rPr lang="en-US" dirty="0">
                <a:latin typeface="PKMN RBYGSC" panose="00000400000000000000" pitchFamily="2" charset="0"/>
              </a:rPr>
              <a:t>. 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Easier to distinguish effect of transformations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Lesser variables to transform after dropping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2B986A7-F838-440C-A87D-44A6F4363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64" y="1030589"/>
            <a:ext cx="854334" cy="11153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C77AF6-6740-4975-85DD-68200296C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17" y="2016319"/>
            <a:ext cx="1063408" cy="886174"/>
          </a:xfrm>
          <a:prstGeom prst="rect">
            <a:avLst/>
          </a:prstGeom>
        </p:spPr>
      </p:pic>
      <p:pic>
        <p:nvPicPr>
          <p:cNvPr id="39" name="Picture 3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26A507-0889-44D9-979D-745760C65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38" y="2537985"/>
            <a:ext cx="1209675" cy="111940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2356B9-2C06-48B6-882D-997AEF9488CA}"/>
              </a:ext>
            </a:extLst>
          </p:cNvPr>
          <p:cNvSpPr/>
          <p:nvPr/>
        </p:nvSpPr>
        <p:spPr>
          <a:xfrm>
            <a:off x="680015" y="1225482"/>
            <a:ext cx="2671486" cy="2652753"/>
          </a:xfrm>
          <a:prstGeom prst="roundRect">
            <a:avLst>
              <a:gd name="adj" fmla="val 4517"/>
            </a:avLst>
          </a:prstGeom>
          <a:pattFill prst="dkHorz">
            <a:fgClr>
              <a:srgbClr val="D7DFEC"/>
            </a:fgClr>
            <a:bgClr>
              <a:srgbClr val="D3D7CF"/>
            </a:bgClr>
          </a:patt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1CAFD-7522-4A5B-8C95-523247FA5861}"/>
              </a:ext>
            </a:extLst>
          </p:cNvPr>
          <p:cNvSpPr txBox="1"/>
          <p:nvPr/>
        </p:nvSpPr>
        <p:spPr>
          <a:xfrm>
            <a:off x="741717" y="1467230"/>
            <a:ext cx="27483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  <a:t>LOG TRANSFORM</a:t>
            </a:r>
            <a:b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</a:br>
            <a: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  <a:t>BEFORE BUILDING OTHER MODELS!!</a:t>
            </a:r>
          </a:p>
        </p:txBody>
      </p:sp>
    </p:spTree>
    <p:extLst>
      <p:ext uri="{BB962C8B-B14F-4D97-AF65-F5344CB8AC3E}">
        <p14:creationId xmlns:p14="http://schemas.microsoft.com/office/powerpoint/2010/main" val="271862357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63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E7DCA89-80A3-3907-0FDF-7FBE64A70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57996" r="85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936CA2E-A5D7-D7A6-951F-8BB9789CC91F}"/>
              </a:ext>
            </a:extLst>
          </p:cNvPr>
          <p:cNvGrpSpPr/>
          <p:nvPr/>
        </p:nvGrpSpPr>
        <p:grpSpPr>
          <a:xfrm>
            <a:off x="395917" y="248959"/>
            <a:ext cx="2970549" cy="774527"/>
            <a:chOff x="4053517" y="1010959"/>
            <a:chExt cx="2970549" cy="77452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F6B1726-41E1-1558-F7F7-B33145E732E4}"/>
                </a:ext>
              </a:extLst>
            </p:cNvPr>
            <p:cNvSpPr/>
            <p:nvPr/>
          </p:nvSpPr>
          <p:spPr>
            <a:xfrm>
              <a:off x="4053517" y="1051821"/>
              <a:ext cx="2855707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A89155-D13C-424D-2622-9C98DA2E90D9}"/>
                </a:ext>
              </a:extLst>
            </p:cNvPr>
            <p:cNvSpPr txBox="1"/>
            <p:nvPr/>
          </p:nvSpPr>
          <p:spPr>
            <a:xfrm>
              <a:off x="4053517" y="1010959"/>
              <a:ext cx="29705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 it OVERFITTED?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A72ACF-ACA5-B81F-B488-4A7186766AE1}"/>
              </a:ext>
            </a:extLst>
          </p:cNvPr>
          <p:cNvGrpSpPr/>
          <p:nvPr/>
        </p:nvGrpSpPr>
        <p:grpSpPr>
          <a:xfrm>
            <a:off x="1621972" y="1298309"/>
            <a:ext cx="8948056" cy="2926761"/>
            <a:chOff x="1621972" y="1298309"/>
            <a:chExt cx="8948056" cy="29267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AB28CD-B0E7-1913-A02E-120829E68114}"/>
                </a:ext>
              </a:extLst>
            </p:cNvPr>
            <p:cNvSpPr/>
            <p:nvPr/>
          </p:nvSpPr>
          <p:spPr>
            <a:xfrm>
              <a:off x="1621972" y="2320070"/>
              <a:ext cx="1905000" cy="1905000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ACC98C-65F0-4486-86DE-3F70B26824C3}"/>
                </a:ext>
              </a:extLst>
            </p:cNvPr>
            <p:cNvSpPr/>
            <p:nvPr/>
          </p:nvSpPr>
          <p:spPr>
            <a:xfrm>
              <a:off x="8665028" y="2320070"/>
              <a:ext cx="1905000" cy="1905000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B0EC74-5512-C6AC-4803-D83597A642B0}"/>
                </a:ext>
              </a:extLst>
            </p:cNvPr>
            <p:cNvSpPr/>
            <p:nvPr/>
          </p:nvSpPr>
          <p:spPr>
            <a:xfrm>
              <a:off x="4822371" y="1298309"/>
              <a:ext cx="2547257" cy="2547257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372DE4-871F-10D5-4043-E5F1D0A515D0}"/>
              </a:ext>
            </a:extLst>
          </p:cNvPr>
          <p:cNvGrpSpPr/>
          <p:nvPr/>
        </p:nvGrpSpPr>
        <p:grpSpPr>
          <a:xfrm>
            <a:off x="395917" y="4392033"/>
            <a:ext cx="11500248" cy="2554544"/>
            <a:chOff x="2127928" y="4625138"/>
            <a:chExt cx="7936140" cy="156354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5A7F7A8-B8EB-AA09-CFB4-78E087737B09}"/>
                </a:ext>
              </a:extLst>
            </p:cNvPr>
            <p:cNvSpPr/>
            <p:nvPr/>
          </p:nvSpPr>
          <p:spPr>
            <a:xfrm>
              <a:off x="2193244" y="4725896"/>
              <a:ext cx="7805510" cy="1126488"/>
            </a:xfrm>
            <a:prstGeom prst="roundRect">
              <a:avLst>
                <a:gd name="adj" fmla="val 1462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702442-CA4D-35EC-7683-47D28844AA65}"/>
                </a:ext>
              </a:extLst>
            </p:cNvPr>
            <p:cNvSpPr txBox="1"/>
            <p:nvPr/>
          </p:nvSpPr>
          <p:spPr>
            <a:xfrm>
              <a:off x="2127928" y="4625138"/>
              <a:ext cx="7936140" cy="156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Repeated Stratified Folds Cross Validation testing across all models shows 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similar mean accuracy scores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2. Other scores within the classification report are identical across the board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3. THE DATA IS ARTIFICIAL!!!!!</a:t>
              </a:r>
            </a:p>
            <a:p>
              <a:pPr algn="ctr"/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pic>
        <p:nvPicPr>
          <p:cNvPr id="24" name="Picture 23" descr="A picture containing text, lamp&#10;&#10;Description automatically generated">
            <a:extLst>
              <a:ext uri="{FF2B5EF4-FFF2-40B4-BE49-F238E27FC236}">
                <a16:creationId xmlns:a16="http://schemas.microsoft.com/office/drawing/2014/main" id="{8C8B33FD-0A47-6195-6258-61A81647F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930" y="2593400"/>
            <a:ext cx="1323599" cy="13649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D38D0D-EA6E-D39C-50E6-93DCF96F1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2614" y="2593400"/>
            <a:ext cx="1014413" cy="1252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B43D881A-FBD3-B7E1-5D11-A569DE9E9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43" y="2141386"/>
            <a:ext cx="1536276" cy="16825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32F516-E641-2244-2536-8DB7C0C92C79}"/>
              </a:ext>
            </a:extLst>
          </p:cNvPr>
          <p:cNvSpPr/>
          <p:nvPr/>
        </p:nvSpPr>
        <p:spPr>
          <a:xfrm>
            <a:off x="1455904" y="1144249"/>
            <a:ext cx="9280192" cy="3247785"/>
          </a:xfrm>
          <a:custGeom>
            <a:avLst/>
            <a:gdLst>
              <a:gd name="connsiteX0" fmla="*/ 8156242 w 9280192"/>
              <a:gd name="connsiteY0" fmla="*/ 1277126 h 3247785"/>
              <a:gd name="connsiteX1" fmla="*/ 7309533 w 9280192"/>
              <a:gd name="connsiteY1" fmla="*/ 2123835 h 3247785"/>
              <a:gd name="connsiteX2" fmla="*/ 8156242 w 9280192"/>
              <a:gd name="connsiteY2" fmla="*/ 2970544 h 3247785"/>
              <a:gd name="connsiteX3" fmla="*/ 9002951 w 9280192"/>
              <a:gd name="connsiteY3" fmla="*/ 2123835 h 3247785"/>
              <a:gd name="connsiteX4" fmla="*/ 8156242 w 9280192"/>
              <a:gd name="connsiteY4" fmla="*/ 1277126 h 3247785"/>
              <a:gd name="connsiteX5" fmla="*/ 1123950 w 9280192"/>
              <a:gd name="connsiteY5" fmla="*/ 1277126 h 3247785"/>
              <a:gd name="connsiteX6" fmla="*/ 277241 w 9280192"/>
              <a:gd name="connsiteY6" fmla="*/ 2123835 h 3247785"/>
              <a:gd name="connsiteX7" fmla="*/ 1123950 w 9280192"/>
              <a:gd name="connsiteY7" fmla="*/ 2970544 h 3247785"/>
              <a:gd name="connsiteX8" fmla="*/ 1970659 w 9280192"/>
              <a:gd name="connsiteY8" fmla="*/ 2123835 h 3247785"/>
              <a:gd name="connsiteX9" fmla="*/ 1123950 w 9280192"/>
              <a:gd name="connsiteY9" fmla="*/ 1277126 h 3247785"/>
              <a:gd name="connsiteX10" fmla="*/ 4640096 w 9280192"/>
              <a:gd name="connsiteY10" fmla="*/ 352425 h 3247785"/>
              <a:gd name="connsiteX11" fmla="*/ 3563771 w 9280192"/>
              <a:gd name="connsiteY11" fmla="*/ 1428750 h 3247785"/>
              <a:gd name="connsiteX12" fmla="*/ 4640096 w 9280192"/>
              <a:gd name="connsiteY12" fmla="*/ 2505075 h 3247785"/>
              <a:gd name="connsiteX13" fmla="*/ 5716421 w 9280192"/>
              <a:gd name="connsiteY13" fmla="*/ 1428750 h 3247785"/>
              <a:gd name="connsiteX14" fmla="*/ 4640096 w 9280192"/>
              <a:gd name="connsiteY14" fmla="*/ 352425 h 3247785"/>
              <a:gd name="connsiteX15" fmla="*/ 4640096 w 9280192"/>
              <a:gd name="connsiteY15" fmla="*/ 0 h 3247785"/>
              <a:gd name="connsiteX16" fmla="*/ 6061469 w 9280192"/>
              <a:gd name="connsiteY16" fmla="*/ 1282669 h 3247785"/>
              <a:gd name="connsiteX17" fmla="*/ 6067113 w 9280192"/>
              <a:gd name="connsiteY17" fmla="*/ 1394436 h 3247785"/>
              <a:gd name="connsiteX18" fmla="*/ 7134093 w 9280192"/>
              <a:gd name="connsiteY18" fmla="*/ 1661517 h 3247785"/>
              <a:gd name="connsiteX19" fmla="*/ 7224245 w 9280192"/>
              <a:gd name="connsiteY19" fmla="*/ 1495424 h 3247785"/>
              <a:gd name="connsiteX20" fmla="*/ 8156242 w 9280192"/>
              <a:gd name="connsiteY20" fmla="*/ 999885 h 3247785"/>
              <a:gd name="connsiteX21" fmla="*/ 9280192 w 9280192"/>
              <a:gd name="connsiteY21" fmla="*/ 2123835 h 3247785"/>
              <a:gd name="connsiteX22" fmla="*/ 8156242 w 9280192"/>
              <a:gd name="connsiteY22" fmla="*/ 3247785 h 3247785"/>
              <a:gd name="connsiteX23" fmla="*/ 7032292 w 9280192"/>
              <a:gd name="connsiteY23" fmla="*/ 2123835 h 3247785"/>
              <a:gd name="connsiteX24" fmla="*/ 7037601 w 9280192"/>
              <a:gd name="connsiteY24" fmla="*/ 2018703 h 3247785"/>
              <a:gd name="connsiteX25" fmla="*/ 6024769 w 9280192"/>
              <a:gd name="connsiteY25" fmla="*/ 1765176 h 3247785"/>
              <a:gd name="connsiteX26" fmla="*/ 5956568 w 9280192"/>
              <a:gd name="connsiteY26" fmla="*/ 1984884 h 3247785"/>
              <a:gd name="connsiteX27" fmla="*/ 4640096 w 9280192"/>
              <a:gd name="connsiteY27" fmla="*/ 2857500 h 3247785"/>
              <a:gd name="connsiteX28" fmla="*/ 3323624 w 9280192"/>
              <a:gd name="connsiteY28" fmla="*/ 1984884 h 3247785"/>
              <a:gd name="connsiteX29" fmla="*/ 3255423 w 9280192"/>
              <a:gd name="connsiteY29" fmla="*/ 1765177 h 3247785"/>
              <a:gd name="connsiteX30" fmla="*/ 2237432 w 9280192"/>
              <a:gd name="connsiteY30" fmla="*/ 2019996 h 3247785"/>
              <a:gd name="connsiteX31" fmla="*/ 2247900 w 9280192"/>
              <a:gd name="connsiteY31" fmla="*/ 2123835 h 3247785"/>
              <a:gd name="connsiteX32" fmla="*/ 1123950 w 9280192"/>
              <a:gd name="connsiteY32" fmla="*/ 3247785 h 3247785"/>
              <a:gd name="connsiteX33" fmla="*/ 0 w 9280192"/>
              <a:gd name="connsiteY33" fmla="*/ 2123835 h 3247785"/>
              <a:gd name="connsiteX34" fmla="*/ 1123950 w 9280192"/>
              <a:gd name="connsiteY34" fmla="*/ 999885 h 3247785"/>
              <a:gd name="connsiteX35" fmla="*/ 2055947 w 9280192"/>
              <a:gd name="connsiteY35" fmla="*/ 1495424 h 3247785"/>
              <a:gd name="connsiteX36" fmla="*/ 2146100 w 9280192"/>
              <a:gd name="connsiteY36" fmla="*/ 1661518 h 3247785"/>
              <a:gd name="connsiteX37" fmla="*/ 3214850 w 9280192"/>
              <a:gd name="connsiteY37" fmla="*/ 1393994 h 3247785"/>
              <a:gd name="connsiteX38" fmla="*/ 3240373 w 9280192"/>
              <a:gd name="connsiteY38" fmla="*/ 1140807 h 3247785"/>
              <a:gd name="connsiteX39" fmla="*/ 4640096 w 9280192"/>
              <a:gd name="connsiteY39" fmla="*/ 0 h 324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80192" h="3247785">
                <a:moveTo>
                  <a:pt x="8156242" y="1277126"/>
                </a:moveTo>
                <a:cubicBezTo>
                  <a:pt x="7688617" y="1277126"/>
                  <a:pt x="7309533" y="1656211"/>
                  <a:pt x="7309533" y="2123835"/>
                </a:cubicBezTo>
                <a:cubicBezTo>
                  <a:pt x="7309533" y="2591460"/>
                  <a:pt x="7688617" y="2970544"/>
                  <a:pt x="8156242" y="2970544"/>
                </a:cubicBezTo>
                <a:cubicBezTo>
                  <a:pt x="8623866" y="2970544"/>
                  <a:pt x="9002951" y="2591460"/>
                  <a:pt x="9002951" y="2123835"/>
                </a:cubicBezTo>
                <a:cubicBezTo>
                  <a:pt x="9002951" y="1656211"/>
                  <a:pt x="8623866" y="1277126"/>
                  <a:pt x="8156242" y="1277126"/>
                </a:cubicBezTo>
                <a:close/>
                <a:moveTo>
                  <a:pt x="1123950" y="1277126"/>
                </a:moveTo>
                <a:cubicBezTo>
                  <a:pt x="656325" y="1277126"/>
                  <a:pt x="277241" y="1656211"/>
                  <a:pt x="277241" y="2123835"/>
                </a:cubicBezTo>
                <a:cubicBezTo>
                  <a:pt x="277241" y="2591460"/>
                  <a:pt x="656325" y="2970544"/>
                  <a:pt x="1123950" y="2970544"/>
                </a:cubicBezTo>
                <a:cubicBezTo>
                  <a:pt x="1591574" y="2970544"/>
                  <a:pt x="1970659" y="2591460"/>
                  <a:pt x="1970659" y="2123835"/>
                </a:cubicBezTo>
                <a:cubicBezTo>
                  <a:pt x="1970659" y="1656211"/>
                  <a:pt x="1591574" y="1277126"/>
                  <a:pt x="1123950" y="1277126"/>
                </a:cubicBezTo>
                <a:close/>
                <a:moveTo>
                  <a:pt x="4640096" y="352425"/>
                </a:moveTo>
                <a:cubicBezTo>
                  <a:pt x="4045658" y="352425"/>
                  <a:pt x="3563771" y="834312"/>
                  <a:pt x="3563771" y="1428750"/>
                </a:cubicBezTo>
                <a:cubicBezTo>
                  <a:pt x="3563771" y="2023188"/>
                  <a:pt x="4045658" y="2505075"/>
                  <a:pt x="4640096" y="2505075"/>
                </a:cubicBezTo>
                <a:cubicBezTo>
                  <a:pt x="5234534" y="2505075"/>
                  <a:pt x="5716421" y="2023188"/>
                  <a:pt x="5716421" y="1428750"/>
                </a:cubicBezTo>
                <a:cubicBezTo>
                  <a:pt x="5716421" y="834312"/>
                  <a:pt x="5234534" y="352425"/>
                  <a:pt x="4640096" y="352425"/>
                </a:cubicBezTo>
                <a:close/>
                <a:moveTo>
                  <a:pt x="4640096" y="0"/>
                </a:moveTo>
                <a:cubicBezTo>
                  <a:pt x="5379856" y="0"/>
                  <a:pt x="5988303" y="562213"/>
                  <a:pt x="6061469" y="1282669"/>
                </a:cubicBezTo>
                <a:lnTo>
                  <a:pt x="6067113" y="1394436"/>
                </a:lnTo>
                <a:lnTo>
                  <a:pt x="7134093" y="1661517"/>
                </a:lnTo>
                <a:lnTo>
                  <a:pt x="7224245" y="1495424"/>
                </a:lnTo>
                <a:cubicBezTo>
                  <a:pt x="7426227" y="1196451"/>
                  <a:pt x="7768279" y="999885"/>
                  <a:pt x="8156242" y="999885"/>
                </a:cubicBezTo>
                <a:cubicBezTo>
                  <a:pt x="8776983" y="999885"/>
                  <a:pt x="9280192" y="1503095"/>
                  <a:pt x="9280192" y="2123835"/>
                </a:cubicBezTo>
                <a:cubicBezTo>
                  <a:pt x="9280192" y="2744576"/>
                  <a:pt x="8776983" y="3247785"/>
                  <a:pt x="8156242" y="3247785"/>
                </a:cubicBezTo>
                <a:cubicBezTo>
                  <a:pt x="7535501" y="3247785"/>
                  <a:pt x="7032292" y="2744576"/>
                  <a:pt x="7032292" y="2123835"/>
                </a:cubicBezTo>
                <a:lnTo>
                  <a:pt x="7037601" y="2018703"/>
                </a:lnTo>
                <a:lnTo>
                  <a:pt x="6024769" y="1765176"/>
                </a:lnTo>
                <a:lnTo>
                  <a:pt x="5956568" y="1984884"/>
                </a:lnTo>
                <a:cubicBezTo>
                  <a:pt x="5739672" y="2497684"/>
                  <a:pt x="5231904" y="2857500"/>
                  <a:pt x="4640096" y="2857500"/>
                </a:cubicBezTo>
                <a:cubicBezTo>
                  <a:pt x="4048288" y="2857500"/>
                  <a:pt x="3540520" y="2497684"/>
                  <a:pt x="3323624" y="1984884"/>
                </a:cubicBezTo>
                <a:lnTo>
                  <a:pt x="3255423" y="1765177"/>
                </a:lnTo>
                <a:lnTo>
                  <a:pt x="2237432" y="2019996"/>
                </a:lnTo>
                <a:lnTo>
                  <a:pt x="2247900" y="2123835"/>
                </a:lnTo>
                <a:cubicBezTo>
                  <a:pt x="2247900" y="2744576"/>
                  <a:pt x="1744691" y="3247785"/>
                  <a:pt x="1123950" y="3247785"/>
                </a:cubicBezTo>
                <a:cubicBezTo>
                  <a:pt x="503210" y="3247785"/>
                  <a:pt x="0" y="2744576"/>
                  <a:pt x="0" y="2123835"/>
                </a:cubicBezTo>
                <a:cubicBezTo>
                  <a:pt x="0" y="1503095"/>
                  <a:pt x="503210" y="999885"/>
                  <a:pt x="1123950" y="999885"/>
                </a:cubicBezTo>
                <a:cubicBezTo>
                  <a:pt x="1511913" y="999885"/>
                  <a:pt x="1853965" y="1196451"/>
                  <a:pt x="2055947" y="1495424"/>
                </a:cubicBezTo>
                <a:lnTo>
                  <a:pt x="2146100" y="1661518"/>
                </a:lnTo>
                <a:lnTo>
                  <a:pt x="3214850" y="1393994"/>
                </a:lnTo>
                <a:lnTo>
                  <a:pt x="3240373" y="1140807"/>
                </a:lnTo>
                <a:cubicBezTo>
                  <a:pt x="3373599" y="489750"/>
                  <a:pt x="3949653" y="0"/>
                  <a:pt x="46400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31" name="Picture 34">
            <a:extLst>
              <a:ext uri="{FF2B5EF4-FFF2-40B4-BE49-F238E27FC236}">
                <a16:creationId xmlns:a16="http://schemas.microsoft.com/office/drawing/2014/main" id="{8B162294-4F78-97F3-E59E-7525DB11E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9870">
            <a:off x="5637432" y="887328"/>
            <a:ext cx="917134" cy="9171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0B19360-570A-4ADA-93BB-12B31468F50A}"/>
              </a:ext>
            </a:extLst>
          </p:cNvPr>
          <p:cNvSpPr/>
          <p:nvPr/>
        </p:nvSpPr>
        <p:spPr>
          <a:xfrm>
            <a:off x="9107051" y="1634874"/>
            <a:ext cx="1517830" cy="91521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1C015-494E-4BEC-9798-CD997578D39D}"/>
              </a:ext>
            </a:extLst>
          </p:cNvPr>
          <p:cNvSpPr txBox="1"/>
          <p:nvPr/>
        </p:nvSpPr>
        <p:spPr>
          <a:xfrm>
            <a:off x="9362393" y="1907813"/>
            <a:ext cx="120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KMN RBYGSC" panose="00000400000000000000" pitchFamily="2" charset="0"/>
              </a:rPr>
              <a:t>NO!!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C919D08-1D71-4F81-BA54-B37745951EC6}"/>
              </a:ext>
            </a:extLst>
          </p:cNvPr>
          <p:cNvSpPr/>
          <p:nvPr/>
        </p:nvSpPr>
        <p:spPr>
          <a:xfrm>
            <a:off x="1978179" y="1634874"/>
            <a:ext cx="1517830" cy="91521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KMN RBYGSC" panose="00000400000000000000" pitchFamily="2" charset="0"/>
              </a:rPr>
              <a:t>YES!!</a:t>
            </a:r>
          </a:p>
        </p:txBody>
      </p:sp>
    </p:spTree>
    <p:extLst>
      <p:ext uri="{BB962C8B-B14F-4D97-AF65-F5344CB8AC3E}">
        <p14:creationId xmlns:p14="http://schemas.microsoft.com/office/powerpoint/2010/main" val="215811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FE44D12-C352-E917-1D95-EDBC56A63D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7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4F1C38-A2BF-931C-20AF-C3351BD4D1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91" y="878656"/>
            <a:ext cx="695227" cy="695227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3F3DDBA-42D7-6154-6755-53DE9CDAF4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4487157" y="4162424"/>
            <a:ext cx="501846" cy="6819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7A23771B-3B5C-CABF-F8E2-2891306BFC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3588695" y="903671"/>
            <a:ext cx="474818" cy="6451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BE2B63-6B42-4B42-D8D9-CF67E3B2F1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98" y="4233863"/>
            <a:ext cx="555739" cy="55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CE9A59-433E-26D6-57F6-1CAE9EFC9B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56" y="6227190"/>
            <a:ext cx="453149" cy="23017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8557D-064E-5DD7-E113-067D8CD65A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36" y="2590013"/>
            <a:ext cx="349621" cy="22531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56400-089C-BCEC-A438-2B0A73091C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03" y="2385226"/>
            <a:ext cx="400050" cy="4095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7F6DF41-9575-B481-8EB7-F3CBB3FDB1AB}"/>
              </a:ext>
            </a:extLst>
          </p:cNvPr>
          <p:cNvGrpSpPr/>
          <p:nvPr/>
        </p:nvGrpSpPr>
        <p:grpSpPr>
          <a:xfrm>
            <a:off x="5631542" y="113170"/>
            <a:ext cx="6066971" cy="3138030"/>
            <a:chOff x="5631542" y="113170"/>
            <a:chExt cx="6066971" cy="313803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CD24D9-D1BF-60F7-BD5E-8885F05AAFD5}"/>
                </a:ext>
              </a:extLst>
            </p:cNvPr>
            <p:cNvGrpSpPr/>
            <p:nvPr/>
          </p:nvGrpSpPr>
          <p:grpSpPr>
            <a:xfrm>
              <a:off x="5631542" y="213809"/>
              <a:ext cx="6066971" cy="3037391"/>
              <a:chOff x="5631542" y="213809"/>
              <a:chExt cx="6066971" cy="303739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0FE9AEB-6BF4-1C2F-5398-FFCF78B2A27F}"/>
                  </a:ext>
                </a:extLst>
              </p:cNvPr>
              <p:cNvSpPr/>
              <p:nvPr/>
            </p:nvSpPr>
            <p:spPr>
              <a:xfrm>
                <a:off x="5631542" y="414457"/>
                <a:ext cx="6066971" cy="2836743"/>
              </a:xfrm>
              <a:prstGeom prst="roundRect">
                <a:avLst>
                  <a:gd name="adj" fmla="val 5135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ABA69AB-5BDF-4155-1B25-DA10EE4B2C88}"/>
                  </a:ext>
                </a:extLst>
              </p:cNvPr>
              <p:cNvSpPr/>
              <p:nvPr/>
            </p:nvSpPr>
            <p:spPr>
              <a:xfrm>
                <a:off x="5762274" y="213809"/>
                <a:ext cx="3719929" cy="373660"/>
              </a:xfrm>
              <a:prstGeom prst="roundRect">
                <a:avLst>
                  <a:gd name="adj" fmla="val 29405"/>
                </a:avLst>
              </a:prstGeom>
              <a:solidFill>
                <a:srgbClr val="E1C56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E3EC25-67D4-E382-3F68-EF473D60F9B9}"/>
                </a:ext>
              </a:extLst>
            </p:cNvPr>
            <p:cNvSpPr txBox="1"/>
            <p:nvPr/>
          </p:nvSpPr>
          <p:spPr>
            <a:xfrm>
              <a:off x="5762272" y="113170"/>
              <a:ext cx="371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Results for Logistic Regression k=10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740067-44A0-6A71-11CE-9F67B33E9578}"/>
              </a:ext>
            </a:extLst>
          </p:cNvPr>
          <p:cNvGrpSpPr/>
          <p:nvPr/>
        </p:nvGrpSpPr>
        <p:grpSpPr>
          <a:xfrm>
            <a:off x="5631542" y="3387428"/>
            <a:ext cx="6066971" cy="3117685"/>
            <a:chOff x="5631542" y="3387428"/>
            <a:chExt cx="6066971" cy="311768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FC700-F598-9EC7-52BE-F655D6FED346}"/>
                </a:ext>
              </a:extLst>
            </p:cNvPr>
            <p:cNvGrpSpPr/>
            <p:nvPr/>
          </p:nvGrpSpPr>
          <p:grpSpPr>
            <a:xfrm>
              <a:off x="5631542" y="3478828"/>
              <a:ext cx="6066971" cy="3026285"/>
              <a:chOff x="5631542" y="3478828"/>
              <a:chExt cx="6066971" cy="302628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BEF68D3-BA18-1966-AD38-BCE091E68054}"/>
                  </a:ext>
                </a:extLst>
              </p:cNvPr>
              <p:cNvSpPr/>
              <p:nvPr/>
            </p:nvSpPr>
            <p:spPr>
              <a:xfrm>
                <a:off x="5631542" y="3668370"/>
                <a:ext cx="6066971" cy="2836743"/>
              </a:xfrm>
              <a:prstGeom prst="roundRect">
                <a:avLst>
                  <a:gd name="adj" fmla="val 5135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017E205-E80A-A748-F56B-79D9C8CE21EA}"/>
                  </a:ext>
                </a:extLst>
              </p:cNvPr>
              <p:cNvSpPr/>
              <p:nvPr/>
            </p:nvSpPr>
            <p:spPr>
              <a:xfrm>
                <a:off x="5762274" y="3478828"/>
                <a:ext cx="3719929" cy="373660"/>
              </a:xfrm>
              <a:prstGeom prst="roundRect">
                <a:avLst>
                  <a:gd name="adj" fmla="val 29405"/>
                </a:avLst>
              </a:prstGeom>
              <a:solidFill>
                <a:srgbClr val="E1C56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E58474-D1B1-CBCD-E642-699096DEA628}"/>
                </a:ext>
              </a:extLst>
            </p:cNvPr>
            <p:cNvSpPr txBox="1"/>
            <p:nvPr/>
          </p:nvSpPr>
          <p:spPr>
            <a:xfrm>
              <a:off x="5762272" y="3387428"/>
              <a:ext cx="371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Results for Other Models k=10</a:t>
              </a:r>
            </a:p>
          </p:txBody>
        </p:sp>
      </p:grp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A26C9B5F-6488-47B9-2A9A-846C075983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49" y="3992415"/>
            <a:ext cx="198261" cy="170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247C9B-CA96-422D-AEFE-40AE2F5557E5}"/>
              </a:ext>
            </a:extLst>
          </p:cNvPr>
          <p:cNvGrpSpPr/>
          <p:nvPr/>
        </p:nvGrpSpPr>
        <p:grpSpPr>
          <a:xfrm>
            <a:off x="144993" y="284891"/>
            <a:ext cx="4805550" cy="733665"/>
            <a:chOff x="4053517" y="1051821"/>
            <a:chExt cx="3010271" cy="73366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7B05E4E-B07A-4260-8A67-8A650C0274A9}"/>
                </a:ext>
              </a:extLst>
            </p:cNvPr>
            <p:cNvSpPr/>
            <p:nvPr/>
          </p:nvSpPr>
          <p:spPr>
            <a:xfrm>
              <a:off x="4053517" y="1051821"/>
              <a:ext cx="2855707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6647EB-B4EE-403C-ADE9-CDC255A1E8AF}"/>
                </a:ext>
              </a:extLst>
            </p:cNvPr>
            <p:cNvSpPr txBox="1"/>
            <p:nvPr/>
          </p:nvSpPr>
          <p:spPr>
            <a:xfrm>
              <a:off x="4093239" y="1073318"/>
              <a:ext cx="29705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Stratified KFolds Cross Validation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FB9F8E5-55CF-4E5C-B97D-72D3E8D3D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9590" y="666235"/>
            <a:ext cx="2462078" cy="25416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0DECE3-3AE1-476E-9EF5-1494156840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5975" y="3884266"/>
            <a:ext cx="2931006" cy="257309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4B01D34-7701-44B6-A7CC-E57A19A71F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1597" y="3874833"/>
            <a:ext cx="2985580" cy="26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2.08333E-6 0.483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19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7344 -3.7037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1020C6F-E1C0-9E4F-3089-6702C44D4DDB}"/>
              </a:ext>
            </a:extLst>
          </p:cNvPr>
          <p:cNvSpPr/>
          <p:nvPr/>
        </p:nvSpPr>
        <p:spPr>
          <a:xfrm>
            <a:off x="7748600" y="135799"/>
            <a:ext cx="4517944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C0DD97-9A06-8908-56BE-D05CE29F7943}"/>
              </a:ext>
            </a:extLst>
          </p:cNvPr>
          <p:cNvSpPr/>
          <p:nvPr/>
        </p:nvSpPr>
        <p:spPr>
          <a:xfrm>
            <a:off x="7850101" y="784612"/>
            <a:ext cx="433633" cy="108179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D104E8C-5C15-23D9-6BFC-D8C04AB229C6}"/>
              </a:ext>
            </a:extLst>
          </p:cNvPr>
          <p:cNvSpPr/>
          <p:nvPr/>
        </p:nvSpPr>
        <p:spPr>
          <a:xfrm>
            <a:off x="7850102" y="2974596"/>
            <a:ext cx="433633" cy="10817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92FAB1-014F-B68D-57DA-2C764C4349CE}"/>
              </a:ext>
            </a:extLst>
          </p:cNvPr>
          <p:cNvSpPr/>
          <p:nvPr/>
        </p:nvSpPr>
        <p:spPr>
          <a:xfrm>
            <a:off x="7850102" y="5164579"/>
            <a:ext cx="433633" cy="10817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697E2B3F-DD07-DE14-C5B1-B2FDA6310B75}"/>
              </a:ext>
            </a:extLst>
          </p:cNvPr>
          <p:cNvSpPr/>
          <p:nvPr/>
        </p:nvSpPr>
        <p:spPr>
          <a:xfrm rot="5400000">
            <a:off x="9316127" y="-534283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21BBD8E0-6B13-B382-EEAD-775C78E5A014}"/>
              </a:ext>
            </a:extLst>
          </p:cNvPr>
          <p:cNvSpPr/>
          <p:nvPr/>
        </p:nvSpPr>
        <p:spPr>
          <a:xfrm rot="5400000">
            <a:off x="9316127" y="3846327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9BA440EF-D94E-92E2-080C-40FC9B1FB2B9}"/>
              </a:ext>
            </a:extLst>
          </p:cNvPr>
          <p:cNvSpPr/>
          <p:nvPr/>
        </p:nvSpPr>
        <p:spPr>
          <a:xfrm rot="5400000">
            <a:off x="9316127" y="1650911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4E7C41-6B40-BB27-8093-994171AFFA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2942" y="5915253"/>
            <a:ext cx="6861112" cy="809950"/>
            <a:chOff x="80869" y="5940934"/>
            <a:chExt cx="9570959" cy="80995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DAB9367-D8F4-B705-DFBB-16471BA550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51" y="5980797"/>
              <a:ext cx="9512961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DD4F9D-255D-31F7-EAB2-2C4C927FFF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8987EA6-9533-9581-2858-EC2E456C00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3711" y="5959738"/>
            <a:ext cx="4500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CONCLUSIONS</a:t>
            </a:r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311DF2E-DD37-A764-5D14-BC511F33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372941" y="0"/>
            <a:ext cx="2738558" cy="809950"/>
          </a:xfrm>
          <a:prstGeom prst="round2SameRect">
            <a:avLst>
              <a:gd name="adj1" fmla="val 18640"/>
              <a:gd name="adj2" fmla="val 0"/>
            </a:avLst>
          </a:prstGeom>
          <a:solidFill>
            <a:srgbClr val="B82E3B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F8BCA5BF-5B66-82B9-50BD-EB9BAA9F9D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44399" y="-1"/>
            <a:ext cx="2401999" cy="617476"/>
          </a:xfrm>
          <a:prstGeom prst="round2SameRect">
            <a:avLst>
              <a:gd name="adj1" fmla="val 18640"/>
              <a:gd name="adj2" fmla="val 0"/>
            </a:avLst>
          </a:prstGeom>
          <a:solidFill>
            <a:srgbClr val="D3415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1621B34-814B-4691-B922-82025F1A39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368917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0FAE5B47-6804-A7C5-D46E-391307438C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988742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4AC2B58-22CA-D161-F121-DCE911C279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4712542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160A63-C66C-8D58-790B-ADFF256CD2E2}"/>
              </a:ext>
            </a:extLst>
          </p:cNvPr>
          <p:cNvSpPr txBox="1"/>
          <p:nvPr/>
        </p:nvSpPr>
        <p:spPr>
          <a:xfrm>
            <a:off x="8750209" y="2561161"/>
            <a:ext cx="340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More time needed to tune the GaussianNB hyperparameters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7704B1-A722-60BB-C526-1CC1BFCCB741}"/>
              </a:ext>
            </a:extLst>
          </p:cNvPr>
          <p:cNvSpPr txBox="1"/>
          <p:nvPr/>
        </p:nvSpPr>
        <p:spPr>
          <a:xfrm>
            <a:off x="8515626" y="355369"/>
            <a:ext cx="3718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The Stratified Folds Cross Validation indicates there is no overfitting -- rather, the almost perfect scores can be explained by the artificial nature of the data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6CB21E-426E-59BC-FECD-643029EB6DB0}"/>
              </a:ext>
            </a:extLst>
          </p:cNvPr>
          <p:cNvSpPr txBox="1"/>
          <p:nvPr/>
        </p:nvSpPr>
        <p:spPr>
          <a:xfrm>
            <a:off x="8646956" y="4828312"/>
            <a:ext cx="340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There is sufficient material to build a Streamlit App!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22A451B-B70C-4A74-8C2C-4448EC1F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8" y="2241176"/>
            <a:ext cx="7359360" cy="26667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EEC6649-76FA-48C7-AFF5-C6F59591A2BE}"/>
              </a:ext>
            </a:extLst>
          </p:cNvPr>
          <p:cNvSpPr txBox="1"/>
          <p:nvPr/>
        </p:nvSpPr>
        <p:spPr>
          <a:xfrm>
            <a:off x="182594" y="1558423"/>
            <a:ext cx="71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KMN RBYGSC" panose="00000400000000000000" pitchFamily="2" charset="0"/>
              </a:rPr>
              <a:t>Classification Reports after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8024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48" grpId="0"/>
      <p:bldP spid="4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0F4EB625-A719-51BE-91D4-317CBAEB17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1412" r="2419" b="720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25FEB2-13F6-39C0-D165-D5EA03A3923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973A1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9207D8-1BAD-8FD3-607B-D917F958E1C6}"/>
              </a:ext>
            </a:extLst>
          </p:cNvPr>
          <p:cNvSpPr/>
          <p:nvPr/>
        </p:nvSpPr>
        <p:spPr>
          <a:xfrm>
            <a:off x="1895273" y="1533496"/>
            <a:ext cx="9220199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PKMN RBYGSC" panose="00000400000000000000" pitchFamily="2" charset="0"/>
              </a:rPr>
              <a:t> Trying out Ensemble Models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6552D7-20D2-26CD-7C1D-FC387BBEED22}"/>
              </a:ext>
            </a:extLst>
          </p:cNvPr>
          <p:cNvSpPr/>
          <p:nvPr/>
        </p:nvSpPr>
        <p:spPr>
          <a:xfrm>
            <a:off x="1312915" y="3286095"/>
            <a:ext cx="9802557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EE6EE3-032C-529C-B349-CE129725534E}"/>
              </a:ext>
            </a:extLst>
          </p:cNvPr>
          <p:cNvSpPr/>
          <p:nvPr/>
        </p:nvSpPr>
        <p:spPr>
          <a:xfrm>
            <a:off x="1895273" y="4962495"/>
            <a:ext cx="9220199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91DE77-6AC6-D18B-51AF-2F3D5D7E7B79}"/>
              </a:ext>
            </a:extLst>
          </p:cNvPr>
          <p:cNvSpPr/>
          <p:nvPr/>
        </p:nvSpPr>
        <p:spPr>
          <a:xfrm>
            <a:off x="660710" y="1419196"/>
            <a:ext cx="2032000" cy="4686299"/>
          </a:xfrm>
          <a:custGeom>
            <a:avLst/>
            <a:gdLst>
              <a:gd name="connsiteX0" fmla="*/ 1403350 w 2032000"/>
              <a:gd name="connsiteY0" fmla="*/ 0 h 4686299"/>
              <a:gd name="connsiteX1" fmla="*/ 2032000 w 2032000"/>
              <a:gd name="connsiteY1" fmla="*/ 628650 h 4686299"/>
              <a:gd name="connsiteX2" fmla="*/ 1403350 w 2032000"/>
              <a:gd name="connsiteY2" fmla="*/ 1257300 h 4686299"/>
              <a:gd name="connsiteX3" fmla="*/ 1343240 w 2032000"/>
              <a:gd name="connsiteY3" fmla="*/ 1251240 h 4686299"/>
              <a:gd name="connsiteX4" fmla="*/ 1055819 w 2032000"/>
              <a:gd name="connsiteY4" fmla="*/ 1884308 h 4686299"/>
              <a:gd name="connsiteX5" fmla="*/ 1073173 w 2032000"/>
              <a:gd name="connsiteY5" fmla="*/ 1898626 h 4686299"/>
              <a:gd name="connsiteX6" fmla="*/ 1257300 w 2032000"/>
              <a:gd name="connsiteY6" fmla="*/ 2343149 h 4686299"/>
              <a:gd name="connsiteX7" fmla="*/ 1073173 w 2032000"/>
              <a:gd name="connsiteY7" fmla="*/ 2787672 h 4686299"/>
              <a:gd name="connsiteX8" fmla="*/ 1039925 w 2032000"/>
              <a:gd name="connsiteY8" fmla="*/ 2815104 h 4686299"/>
              <a:gd name="connsiteX9" fmla="*/ 1319840 w 2032000"/>
              <a:gd name="connsiteY9" fmla="*/ 3437418 h 4686299"/>
              <a:gd name="connsiteX10" fmla="*/ 1403350 w 2032000"/>
              <a:gd name="connsiteY10" fmla="*/ 3428999 h 4686299"/>
              <a:gd name="connsiteX11" fmla="*/ 2032000 w 2032000"/>
              <a:gd name="connsiteY11" fmla="*/ 4057649 h 4686299"/>
              <a:gd name="connsiteX12" fmla="*/ 1403350 w 2032000"/>
              <a:gd name="connsiteY12" fmla="*/ 4686299 h 4686299"/>
              <a:gd name="connsiteX13" fmla="*/ 774700 w 2032000"/>
              <a:gd name="connsiteY13" fmla="*/ 4057649 h 4686299"/>
              <a:gd name="connsiteX14" fmla="*/ 958827 w 2032000"/>
              <a:gd name="connsiteY14" fmla="*/ 3613126 h 4686299"/>
              <a:gd name="connsiteX15" fmla="*/ 982795 w 2032000"/>
              <a:gd name="connsiteY15" fmla="*/ 3593351 h 4686299"/>
              <a:gd name="connsiteX16" fmla="*/ 699989 w 2032000"/>
              <a:gd name="connsiteY16" fmla="*/ 2964607 h 4686299"/>
              <a:gd name="connsiteX17" fmla="*/ 628650 w 2032000"/>
              <a:gd name="connsiteY17" fmla="*/ 2971799 h 4686299"/>
              <a:gd name="connsiteX18" fmla="*/ 0 w 2032000"/>
              <a:gd name="connsiteY18" fmla="*/ 2343149 h 4686299"/>
              <a:gd name="connsiteX19" fmla="*/ 628650 w 2032000"/>
              <a:gd name="connsiteY19" fmla="*/ 1714499 h 4686299"/>
              <a:gd name="connsiteX20" fmla="*/ 720866 w 2032000"/>
              <a:gd name="connsiteY20" fmla="*/ 1723795 h 4686299"/>
              <a:gd name="connsiteX21" fmla="*/ 1000607 w 2032000"/>
              <a:gd name="connsiteY21" fmla="*/ 1107644 h 4686299"/>
              <a:gd name="connsiteX22" fmla="*/ 958827 w 2032000"/>
              <a:gd name="connsiteY22" fmla="*/ 1073173 h 4686299"/>
              <a:gd name="connsiteX23" fmla="*/ 774700 w 2032000"/>
              <a:gd name="connsiteY23" fmla="*/ 628650 h 4686299"/>
              <a:gd name="connsiteX24" fmla="*/ 1403350 w 2032000"/>
              <a:gd name="connsiteY24" fmla="*/ 0 h 468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32000" h="4686299">
                <a:moveTo>
                  <a:pt x="1403350" y="0"/>
                </a:moveTo>
                <a:cubicBezTo>
                  <a:pt x="1750544" y="0"/>
                  <a:pt x="2032000" y="281456"/>
                  <a:pt x="2032000" y="628650"/>
                </a:cubicBezTo>
                <a:cubicBezTo>
                  <a:pt x="2032000" y="975844"/>
                  <a:pt x="1750544" y="1257300"/>
                  <a:pt x="1403350" y="1257300"/>
                </a:cubicBezTo>
                <a:lnTo>
                  <a:pt x="1343240" y="1251240"/>
                </a:lnTo>
                <a:lnTo>
                  <a:pt x="1055819" y="1884308"/>
                </a:lnTo>
                <a:lnTo>
                  <a:pt x="1073173" y="1898626"/>
                </a:lnTo>
                <a:cubicBezTo>
                  <a:pt x="1186936" y="2012389"/>
                  <a:pt x="1257300" y="2169552"/>
                  <a:pt x="1257300" y="2343149"/>
                </a:cubicBezTo>
                <a:cubicBezTo>
                  <a:pt x="1257300" y="2516746"/>
                  <a:pt x="1186936" y="2673908"/>
                  <a:pt x="1073173" y="2787672"/>
                </a:cubicBezTo>
                <a:lnTo>
                  <a:pt x="1039925" y="2815104"/>
                </a:lnTo>
                <a:lnTo>
                  <a:pt x="1319840" y="3437418"/>
                </a:lnTo>
                <a:lnTo>
                  <a:pt x="1403350" y="3428999"/>
                </a:lnTo>
                <a:cubicBezTo>
                  <a:pt x="1750544" y="3428999"/>
                  <a:pt x="2032000" y="3710455"/>
                  <a:pt x="2032000" y="4057649"/>
                </a:cubicBezTo>
                <a:cubicBezTo>
                  <a:pt x="2032000" y="4404843"/>
                  <a:pt x="1750544" y="4686299"/>
                  <a:pt x="1403350" y="4686299"/>
                </a:cubicBezTo>
                <a:cubicBezTo>
                  <a:pt x="1056156" y="4686299"/>
                  <a:pt x="774700" y="4404843"/>
                  <a:pt x="774700" y="4057649"/>
                </a:cubicBezTo>
                <a:cubicBezTo>
                  <a:pt x="774700" y="3884052"/>
                  <a:pt x="845064" y="3726890"/>
                  <a:pt x="958827" y="3613126"/>
                </a:cubicBezTo>
                <a:lnTo>
                  <a:pt x="982795" y="3593351"/>
                </a:lnTo>
                <a:lnTo>
                  <a:pt x="699989" y="2964607"/>
                </a:lnTo>
                <a:lnTo>
                  <a:pt x="628650" y="2971799"/>
                </a:lnTo>
                <a:cubicBezTo>
                  <a:pt x="281456" y="2971799"/>
                  <a:pt x="0" y="2690343"/>
                  <a:pt x="0" y="2343149"/>
                </a:cubicBezTo>
                <a:cubicBezTo>
                  <a:pt x="0" y="1995955"/>
                  <a:pt x="281456" y="1714499"/>
                  <a:pt x="628650" y="1714499"/>
                </a:cubicBezTo>
                <a:lnTo>
                  <a:pt x="720866" y="1723795"/>
                </a:lnTo>
                <a:lnTo>
                  <a:pt x="1000607" y="1107644"/>
                </a:lnTo>
                <a:lnTo>
                  <a:pt x="958827" y="1073173"/>
                </a:lnTo>
                <a:cubicBezTo>
                  <a:pt x="845064" y="959410"/>
                  <a:pt x="774700" y="802247"/>
                  <a:pt x="774700" y="628650"/>
                </a:cubicBezTo>
                <a:cubicBezTo>
                  <a:pt x="774700" y="281456"/>
                  <a:pt x="1056156" y="0"/>
                  <a:pt x="14033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190D1AD-8A23-D4BC-6803-710BEA53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7113" flipH="1">
            <a:off x="1546133" y="1523422"/>
            <a:ext cx="1031176" cy="103117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>
            <a:extLst>
              <a:ext uri="{FF2B5EF4-FFF2-40B4-BE49-F238E27FC236}">
                <a16:creationId xmlns:a16="http://schemas.microsoft.com/office/drawing/2014/main" id="{51CDC03F-41B6-77C6-E12A-6B0726BF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332">
            <a:off x="883593" y="3370832"/>
            <a:ext cx="757624" cy="7576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1B767750-A440-A309-C7D6-DBC8CCE33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2925" flipH="1">
            <a:off x="1562956" y="4921618"/>
            <a:ext cx="1027322" cy="10273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748FDF1-3AEE-984F-72EE-41F28FCE3C5B}"/>
              </a:ext>
            </a:extLst>
          </p:cNvPr>
          <p:cNvGrpSpPr/>
          <p:nvPr/>
        </p:nvGrpSpPr>
        <p:grpSpPr>
          <a:xfrm>
            <a:off x="279399" y="248959"/>
            <a:ext cx="4869071" cy="1200329"/>
            <a:chOff x="3936999" y="1010959"/>
            <a:chExt cx="2838629" cy="120032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93C45C3-EF5D-606D-0B97-693F82AE7BE2}"/>
                </a:ext>
              </a:extLst>
            </p:cNvPr>
            <p:cNvSpPr/>
            <p:nvPr/>
          </p:nvSpPr>
          <p:spPr>
            <a:xfrm>
              <a:off x="3936999" y="1010959"/>
              <a:ext cx="2838629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886DED-0F80-F6F4-A7FF-2619B1E80156}"/>
                </a:ext>
              </a:extLst>
            </p:cNvPr>
            <p:cNvSpPr txBox="1"/>
            <p:nvPr/>
          </p:nvSpPr>
          <p:spPr>
            <a:xfrm>
              <a:off x="4053518" y="1010959"/>
              <a:ext cx="26002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Future Improvements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92B132C-9643-6FB3-E3D1-F5FB23B0A20A}"/>
              </a:ext>
            </a:extLst>
          </p:cNvPr>
          <p:cNvSpPr txBox="1"/>
          <p:nvPr/>
        </p:nvSpPr>
        <p:spPr>
          <a:xfrm>
            <a:off x="2076617" y="3415888"/>
            <a:ext cx="88173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PKMN RBYGSC" panose="00000400000000000000" pitchFamily="2" charset="0"/>
                <a:cs typeface="Pokémon Emerald Pro" panose="00000400000000000000" pitchFamily="2" charset="0"/>
              </a:rPr>
              <a:t>INCORPORATING POKEMON DATA FROM OTHER GENERATIONS BEYOND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2A191-42AD-CE20-BB62-FA940F65685C}"/>
              </a:ext>
            </a:extLst>
          </p:cNvPr>
          <p:cNvSpPr txBox="1"/>
          <p:nvPr/>
        </p:nvSpPr>
        <p:spPr>
          <a:xfrm>
            <a:off x="2705412" y="4962495"/>
            <a:ext cx="79460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PKMN RBYGSC" panose="00000400000000000000" pitchFamily="2" charset="0"/>
              </a:rPr>
              <a:t>Building A Legendary Pokémon Recommender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0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2" grpId="0" animBg="1"/>
      <p:bldP spid="13" grpId="0" animBg="1"/>
      <p:bldP spid="10" grpId="0" animBg="1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" y="0"/>
            <a:ext cx="5153794" cy="6858000"/>
            <a:chOff x="-1" y="0"/>
            <a:chExt cx="5153794" cy="6858000"/>
          </a:xfrm>
          <a:effectLst/>
        </p:grpSpPr>
        <p:sp>
          <p:nvSpPr>
            <p:cNvPr id="2" name="Rectangle 1"/>
            <p:cNvSpPr/>
            <p:nvPr/>
          </p:nvSpPr>
          <p:spPr>
            <a:xfrm>
              <a:off x="-1" y="0"/>
              <a:ext cx="2543237" cy="6858000"/>
            </a:xfrm>
            <a:prstGeom prst="rect">
              <a:avLst/>
            </a:prstGeom>
            <a:solidFill>
              <a:srgbClr val="F24C4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79335" y="1141771"/>
              <a:ext cx="4574458" cy="4574458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9335" y="0"/>
            <a:ext cx="11733177" cy="6858000"/>
            <a:chOff x="579335" y="0"/>
            <a:chExt cx="11733177" cy="6858000"/>
          </a:xfrm>
          <a:effectLst/>
        </p:grpSpPr>
        <p:grpSp>
          <p:nvGrpSpPr>
            <p:cNvPr id="14" name="Group 13"/>
            <p:cNvGrpSpPr/>
            <p:nvPr/>
          </p:nvGrpSpPr>
          <p:grpSpPr>
            <a:xfrm>
              <a:off x="579335" y="0"/>
              <a:ext cx="11733177" cy="6858000"/>
              <a:chOff x="579335" y="0"/>
              <a:chExt cx="11733177" cy="6858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234558" y="0"/>
                <a:ext cx="9077954" cy="6858000"/>
              </a:xfrm>
              <a:prstGeom prst="rect">
                <a:avLst/>
              </a:prstGeom>
              <a:solidFill>
                <a:srgbClr val="F24C4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79335" y="1141771"/>
                <a:ext cx="4574458" cy="4574458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Snip and Round Single Corner Rectangle 25"/>
            <p:cNvSpPr/>
            <p:nvPr/>
          </p:nvSpPr>
          <p:spPr>
            <a:xfrm flipV="1">
              <a:off x="5518889" y="1719317"/>
              <a:ext cx="6428526" cy="3025571"/>
            </a:xfrm>
            <a:prstGeom prst="snipRoundRect">
              <a:avLst>
                <a:gd name="adj1" fmla="val 16667"/>
                <a:gd name="adj2" fmla="val 11476"/>
              </a:avLst>
            </a:prstGeom>
            <a:solidFill>
              <a:srgbClr val="6A6A6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29815" y="2034117"/>
              <a:ext cx="5806673" cy="238834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6A6A6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052156" y="1643210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415801" y="1643210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778782" y="1624401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248274" y="4983720"/>
              <a:ext cx="2867005" cy="7325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30783" y="1798396"/>
            <a:ext cx="3261208" cy="3261208"/>
            <a:chOff x="1271617" y="1798396"/>
            <a:chExt cx="3261208" cy="3261208"/>
          </a:xfrm>
        </p:grpSpPr>
        <p:sp>
          <p:nvSpPr>
            <p:cNvPr id="21" name="Block Arc 20"/>
            <p:cNvSpPr/>
            <p:nvPr/>
          </p:nvSpPr>
          <p:spPr>
            <a:xfrm flipV="1">
              <a:off x="1430415" y="2112642"/>
              <a:ext cx="2943612" cy="2782982"/>
            </a:xfrm>
            <a:prstGeom prst="blockArc">
              <a:avLst>
                <a:gd name="adj1" fmla="val 10800000"/>
                <a:gd name="adj2" fmla="val 110483"/>
                <a:gd name="adj3" fmla="val 418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Block Arc 19"/>
            <p:cNvSpPr/>
            <p:nvPr/>
          </p:nvSpPr>
          <p:spPr>
            <a:xfrm>
              <a:off x="1430415" y="1946754"/>
              <a:ext cx="2943612" cy="2782982"/>
            </a:xfrm>
            <a:prstGeom prst="blockArc">
              <a:avLst>
                <a:gd name="adj1" fmla="val 10800000"/>
                <a:gd name="adj2" fmla="val 110483"/>
                <a:gd name="adj3" fmla="val 41832"/>
              </a:avLst>
            </a:prstGeom>
            <a:solidFill>
              <a:srgbClr val="F2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71617" y="1798396"/>
              <a:ext cx="3261208" cy="3261208"/>
              <a:chOff x="5048438" y="1634642"/>
              <a:chExt cx="4071761" cy="407176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0" name="Donut 9"/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Donut 10"/>
              <p:cNvSpPr/>
              <p:nvPr/>
            </p:nvSpPr>
            <p:spPr>
              <a:xfrm>
                <a:off x="6423250" y="3038126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5978808" y="2701491"/>
            <a:ext cx="5508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Thank you for Exploring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Nicole’s Pokédex!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See you next time!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69607" y="5162223"/>
            <a:ext cx="2745672" cy="40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Status: logging out…</a:t>
            </a:r>
          </a:p>
        </p:txBody>
      </p:sp>
    </p:spTree>
    <p:extLst>
      <p:ext uri="{BB962C8B-B14F-4D97-AF65-F5344CB8AC3E}">
        <p14:creationId xmlns:p14="http://schemas.microsoft.com/office/powerpoint/2010/main" val="327575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0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4DC7A34E-C938-8005-208A-56005CE6BF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491850" y="-2045353"/>
            <a:ext cx="6465603" cy="10934700"/>
          </a:xfrm>
          <a:prstGeom prst="round2SameRect">
            <a:avLst>
              <a:gd name="adj1" fmla="val 9006"/>
              <a:gd name="adj2" fmla="val 0"/>
            </a:avLst>
          </a:prstGeom>
          <a:pattFill prst="dkHorz">
            <a:fgClr>
              <a:srgbClr val="C6CD75"/>
            </a:fgClr>
            <a:bgClr>
              <a:srgbClr val="BABD65"/>
            </a:bgClr>
          </a:patt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C2D623-A7F0-316E-05FF-6B374988F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386317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473B66-24A9-5A4D-46C7-B5B3AB0674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1491878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044305-6579-7A85-00F4-F938D0C467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2597439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9F91C0-9F88-8574-DDAB-E17B87102C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3703000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0">
                <a:srgbClr val="78D0E8">
                  <a:shade val="30000"/>
                  <a:satMod val="115000"/>
                </a:srgbClr>
              </a:gs>
              <a:gs pos="59623">
                <a:srgbClr val="7DC4D8"/>
              </a:gs>
              <a:gs pos="64000">
                <a:srgbClr val="B3E2EF"/>
              </a:gs>
              <a:gs pos="48635">
                <a:srgbClr val="74BFD4"/>
              </a:gs>
              <a:gs pos="33950">
                <a:srgbClr val="67B8CE"/>
              </a:gs>
              <a:gs pos="8257">
                <a:srgbClr val="498FA2"/>
              </a:gs>
              <a:gs pos="23000">
                <a:srgbClr val="78D0E8">
                  <a:shade val="67500"/>
                  <a:satMod val="115000"/>
                </a:srgbClr>
              </a:gs>
              <a:gs pos="100000">
                <a:srgbClr val="78D0E8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rgbClr val="FB6A2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D9110E-2DE3-3441-2B11-199D12EF1C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4808561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F13B3B"/>
              </a:gs>
              <a:gs pos="25000">
                <a:srgbClr val="FA8E8E"/>
              </a:gs>
              <a:gs pos="71000">
                <a:srgbClr val="FF4743"/>
              </a:gs>
              <a:gs pos="100000">
                <a:srgbClr val="FF7D7D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155A66-6FDF-896E-2C61-7F5E821D0A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9701" y="2064980"/>
            <a:ext cx="3757463" cy="2096324"/>
          </a:xfrm>
          <a:prstGeom prst="roundRect">
            <a:avLst>
              <a:gd name="adj" fmla="val 2677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438485-7ECB-E2F6-600C-0774FD14800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02503">
            <a:off x="568261" y="1771673"/>
            <a:ext cx="874085" cy="874085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63DB11C-D3AF-4823-5CA8-AC95417F48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526BEF-4E4D-B6A6-C12E-5029B25722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2A3343-AB1B-6429-D131-06559A2CD1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5EB0E1-6B65-23E5-7BE1-07B5D0DBDE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2548783-D6DD-F9A7-7E7B-F59636CE9B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C663EC-00A8-F83F-EAD4-BACCA4E9B8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2538" y="1073172"/>
              <a:ext cx="206325" cy="206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5807FB-F105-C08E-FEA9-939E7728117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502562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1C8BD6-9E64-D3E6-E816-E8A3CF6BB5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06D66F-08E1-3012-C705-C6D79DEE4E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3B6888-00BE-8C86-62C4-135A9E3904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7AF32-825A-8934-7F5D-57D0445200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8F8081-89D3-AD58-5022-69217CEEF1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D0835E-78AE-0A3E-5EA0-4509211539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10901D0-1DAC-53DC-4E21-C822CB141F7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1608123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5CAC7AA-55DA-F25E-F62B-FCEC33CEC8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C565847-76F8-3E98-B085-7FE168103E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C8743B-5C3C-6A92-455B-A0A4E74D7F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12B044-638B-AC76-CA1C-59CE2963D2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0BA5E40-A33A-13E0-8AAC-74E2D9E179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56FA2E-379C-2374-E7BB-3424A2B14C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08B16F-643F-9E90-9914-2DCF104D245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2713684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E6B491-F656-11C0-0474-934BF6D156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C30C295-A812-5B19-69E7-1B3F1CE6FD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7069FF-6F44-6A4A-4B4F-5A3CE4746E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D98956-553E-9021-7B15-17064D43A2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B532B56-DBEC-87FF-36A6-847E0F428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C6145E9-56F0-7BF4-8B16-BA3BFC219D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4A48E8-5EF3-BEAC-8204-EAFD72AE13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3819245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CF544B7-0B8C-D723-AD14-855F8BFCE7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9EB5D74-94EC-F69F-BAA3-44A009C68F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88A0A38-02C5-A29D-8494-EFC5F1FF0B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7FB648D-1E66-131F-1DFA-7D90BD6344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944B5CA-E7F8-B6B4-D3C3-726CCC4E64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1AFB52A-C39E-AD7E-9266-54DA6E3261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E221CD7-24CF-A01F-2D6A-B51B93E74F3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4924806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6B5C622-378E-D904-DE1F-0B45E40E31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FB63EC9-FB6C-67C9-4A96-624EAA3E53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C0D2D-1234-AB6A-65A4-B785943AB7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54C0070-B215-54F6-EBFF-705F5CCF7A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551C857-182F-20BE-A8EC-55B104BFA8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D03DCA-FDA8-4484-AEA4-57EE581CA7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toy, doll, clipart&#10;&#10;Description automatically generated">
            <a:extLst>
              <a:ext uri="{FF2B5EF4-FFF2-40B4-BE49-F238E27FC236}">
                <a16:creationId xmlns:a16="http://schemas.microsoft.com/office/drawing/2014/main" id="{43696F55-9BBD-698D-CF33-0889214F1D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11" y="553741"/>
            <a:ext cx="762009" cy="762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869922-317F-FCBF-396D-C427688E88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14" y="1748789"/>
            <a:ext cx="742950" cy="742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E324429-3F47-F90A-ABCA-FBF2B437A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64" y="2833037"/>
            <a:ext cx="609600" cy="60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C296C1C-8D08-120C-5122-286FF66BCB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1" y="1861799"/>
            <a:ext cx="1200432" cy="1200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EBCAA50-BD07-35F0-A48F-2252887C4E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749">
            <a:off x="5151301" y="3911484"/>
            <a:ext cx="810177" cy="773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 descr="A picture containing text, drum&#10;&#10;Description automatically generated">
            <a:extLst>
              <a:ext uri="{FF2B5EF4-FFF2-40B4-BE49-F238E27FC236}">
                <a16:creationId xmlns:a16="http://schemas.microsoft.com/office/drawing/2014/main" id="{7F2C98F1-F28F-F287-7EB4-BEC0F608B4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27" y="5147508"/>
            <a:ext cx="612685" cy="490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D1397AD-3390-1645-89A6-C458352FBE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857" y="3621645"/>
            <a:ext cx="3537196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C0F2F21-76E5-6915-88E5-68AE924A1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0883" y="3663298"/>
            <a:ext cx="2983202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112AD-352E-606C-3990-DA86C105D5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36555" y="3510294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6615D8-CEDD-BB71-A65D-2D1C832463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62315" y="3723192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C84636-DCE5-B135-D056-D0661513AC9E}"/>
              </a:ext>
            </a:extLst>
          </p:cNvPr>
          <p:cNvSpPr txBox="1"/>
          <p:nvPr/>
        </p:nvSpPr>
        <p:spPr>
          <a:xfrm>
            <a:off x="1497937" y="2662038"/>
            <a:ext cx="27809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Presentation Outline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5DCE25-CE2E-C88F-B954-6E63F1B2D957}"/>
              </a:ext>
            </a:extLst>
          </p:cNvPr>
          <p:cNvSpPr txBox="1"/>
          <p:nvPr/>
        </p:nvSpPr>
        <p:spPr>
          <a:xfrm>
            <a:off x="5804382" y="308904"/>
            <a:ext cx="231481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What are Legendary Pokémon? Why should we be interested?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0E5C12-9481-D7B1-2320-2B1E346C10BF}"/>
              </a:ext>
            </a:extLst>
          </p:cNvPr>
          <p:cNvSpPr txBox="1"/>
          <p:nvPr/>
        </p:nvSpPr>
        <p:spPr>
          <a:xfrm>
            <a:off x="5804382" y="1405111"/>
            <a:ext cx="231481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Hypothesis testing using Isolation Forest and EDA charts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A5FF257-A8BB-B97A-3586-F3BAA0626209}"/>
              </a:ext>
            </a:extLst>
          </p:cNvPr>
          <p:cNvSpPr txBox="1"/>
          <p:nvPr/>
        </p:nvSpPr>
        <p:spPr>
          <a:xfrm>
            <a:off x="5804382" y="3754301"/>
            <a:ext cx="231481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Legendary Classifier Model Building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8ED344-26FF-D4BE-EF52-D61ABA8026E1}"/>
              </a:ext>
            </a:extLst>
          </p:cNvPr>
          <p:cNvSpPr txBox="1"/>
          <p:nvPr/>
        </p:nvSpPr>
        <p:spPr>
          <a:xfrm>
            <a:off x="5807706" y="5048054"/>
            <a:ext cx="23148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Evaluation and Conclusion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B041456-AAD6-CA16-13DA-4161727273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661067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6B5AA34-9CEB-FCE3-BC3F-EA210C89E9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5" y="702720"/>
            <a:ext cx="1029037" cy="159320"/>
          </a:xfrm>
          <a:prstGeom prst="roundRect">
            <a:avLst>
              <a:gd name="adj" fmla="val 50000"/>
            </a:avLst>
          </a:prstGeom>
          <a:solidFill>
            <a:srgbClr val="DA1818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C6E752-68CF-E19E-2BAE-F35F7A5104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549716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D7CFAA7-47F7-7482-8734-3BEF965953C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820498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  8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EA26DB6-A3B2-1CFD-1D22-BE3D0142AD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1756916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1AAAB9E-5C5D-FD06-DF77-E30D3466E1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1798569"/>
            <a:ext cx="2903874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179D6BC-DD86-E194-21AA-986F93B7285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1645565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A7C53AD-14EA-3935-450C-50D1147884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1916347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CCCA92F1-6512-45E1-6922-6B779CF626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2859122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6BD78A5-36A1-E83B-423F-022506A95C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2900775"/>
            <a:ext cx="2903874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1662F0F-9B6E-2886-3F0A-5E63A81C68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2747771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19AD5D1-B2E3-C849-5678-855E9AA9E9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3018553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F1D4470-23CB-C2B5-B459-3D3C959C30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3954971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BDF35E6-2F7C-0976-38F5-8866D1E6D7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3996624"/>
            <a:ext cx="1667211" cy="15932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4CF2CD-B1BC-2A2B-1DA0-5CAA9D66508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3843620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7879C3D-0DC3-D990-C9EB-7A015F54B9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4114402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10 / 16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907671-916B-8DED-366D-AD32B856320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1250" y="4956964"/>
            <a:ext cx="3536136" cy="732447"/>
            <a:chOff x="698262" y="3535694"/>
            <a:chExt cx="3536136" cy="732447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E1DFF5BA-3ADA-EE1C-2D68-E06966B51E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262" y="3647045"/>
              <a:ext cx="3435925" cy="248400"/>
            </a:xfrm>
            <a:prstGeom prst="roundRect">
              <a:avLst>
                <a:gd name="adj" fmla="val 28527"/>
              </a:avLst>
            </a:prstGeom>
            <a:solidFill>
              <a:srgbClr val="5453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68001059-087F-8148-5271-D6CEBFFC52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7289" y="3688698"/>
              <a:ext cx="2903874" cy="15932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7291BFA-F572-B00C-95A1-D3F629B198C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2961" y="3535694"/>
              <a:ext cx="5343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sz="2000" b="1" spc="6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HP</a:t>
              </a:r>
              <a:endParaRPr lang="en-US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C224E2C-1A62-D65A-5F10-849D7A0D8E4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84459" y="3806476"/>
              <a:ext cx="94993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 0 / 24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2E739FA-7D28-7470-862B-B8A41BD9B4D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79488" y="5940934"/>
            <a:ext cx="9172340" cy="809950"/>
            <a:chOff x="80869" y="5940934"/>
            <a:chExt cx="9570959" cy="809950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02F9E713-4306-DC27-21CF-9012E73041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67" y="5980797"/>
              <a:ext cx="9422587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2355C64-035A-9AA1-12D9-6A14ADB398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EFD3210-CFE4-C264-C091-8279AF2A67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3711" y="5959738"/>
            <a:ext cx="381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Choose a Pokémon.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35517C-A27B-CA47-F545-EB8D833C81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702721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399E63-55E0-07EB-4BB4-EE5598EE98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3994383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B138B9-CB91-79FD-988C-80C5D1CE90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5797" y="2900775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4B9453-AAB0-80E4-64EA-DF3F03F03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1803970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B4F7C0-AF7D-775B-90B6-2840E45D15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0882" y="3663298"/>
            <a:ext cx="2983201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2AD2E-7A97-4D83-971C-CE10752CEDD3}"/>
              </a:ext>
            </a:extLst>
          </p:cNvPr>
          <p:cNvSpPr txBox="1"/>
          <p:nvPr/>
        </p:nvSpPr>
        <p:spPr>
          <a:xfrm>
            <a:off x="5844545" y="2662503"/>
            <a:ext cx="231481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Data Cleaning and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2298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7" grpId="0" animBg="1"/>
      <p:bldP spid="92" grpId="0" animBg="1"/>
      <p:bldP spid="97" grpId="0" animBg="1"/>
      <p:bldP spid="1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hlinkClick r:id="rId3" action="ppaction://hlinksldjump"/>
            <a:extLst>
              <a:ext uri="{FF2B5EF4-FFF2-40B4-BE49-F238E27FC236}">
                <a16:creationId xmlns:a16="http://schemas.microsoft.com/office/drawing/2014/main" id="{2AA8C02B-B04F-4987-6EDE-FC619F1F4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8" t="20121" r="53367" b="58545"/>
          <a:stretch/>
        </p:blipFill>
        <p:spPr>
          <a:xfrm>
            <a:off x="3840480" y="1379912"/>
            <a:ext cx="1845425" cy="1463041"/>
          </a:xfrm>
          <a:prstGeom prst="rect">
            <a:avLst/>
          </a:prstGeom>
        </p:spPr>
      </p:pic>
      <p:pic>
        <p:nvPicPr>
          <p:cNvPr id="17" name="Picture 16">
            <a:hlinkClick r:id="rId4" action="ppaction://hlinksldjump"/>
            <a:extLst>
              <a:ext uri="{FF2B5EF4-FFF2-40B4-BE49-F238E27FC236}">
                <a16:creationId xmlns:a16="http://schemas.microsoft.com/office/drawing/2014/main" id="{68529747-47E6-9284-5C1E-C79673FB4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2" t="20121" r="31203" b="58545"/>
          <a:stretch/>
        </p:blipFill>
        <p:spPr>
          <a:xfrm>
            <a:off x="6539347" y="1379912"/>
            <a:ext cx="1845425" cy="1463041"/>
          </a:xfrm>
          <a:prstGeom prst="rect">
            <a:avLst/>
          </a:prstGeom>
        </p:spPr>
      </p:pic>
      <p:pic>
        <p:nvPicPr>
          <p:cNvPr id="18" name="Picture 17">
            <a:hlinkClick r:id="rId5" action="ppaction://hlinksldjump"/>
            <a:extLst>
              <a:ext uri="{FF2B5EF4-FFF2-40B4-BE49-F238E27FC236}">
                <a16:creationId xmlns:a16="http://schemas.microsoft.com/office/drawing/2014/main" id="{EC6898EF-2C82-EEA9-8347-C217C1B36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9" t="50001" r="48587" b="20119"/>
          <a:stretch/>
        </p:blipFill>
        <p:spPr>
          <a:xfrm>
            <a:off x="4031672" y="3429000"/>
            <a:ext cx="2236124" cy="20490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13ADC7-FE8D-330B-EC5D-E09A4B6ED710}"/>
              </a:ext>
            </a:extLst>
          </p:cNvPr>
          <p:cNvGrpSpPr/>
          <p:nvPr/>
        </p:nvGrpSpPr>
        <p:grpSpPr>
          <a:xfrm>
            <a:off x="279399" y="248959"/>
            <a:ext cx="2838629" cy="733665"/>
            <a:chOff x="3936999" y="1010959"/>
            <a:chExt cx="2838629" cy="73366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863A10D-8683-4ED7-473F-DF6FE5E0C1AA}"/>
                </a:ext>
              </a:extLst>
            </p:cNvPr>
            <p:cNvSpPr/>
            <p:nvPr/>
          </p:nvSpPr>
          <p:spPr>
            <a:xfrm>
              <a:off x="3936999" y="1010959"/>
              <a:ext cx="2838629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DCDB7A-D5E8-9847-33DC-FB489551F084}"/>
                </a:ext>
              </a:extLst>
            </p:cNvPr>
            <p:cNvSpPr txBox="1"/>
            <p:nvPr/>
          </p:nvSpPr>
          <p:spPr>
            <a:xfrm>
              <a:off x="3936999" y="1010959"/>
              <a:ext cx="283862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Legendary Pokémon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09E0D66-1A0E-1312-D767-95C118DA8C6E}"/>
              </a:ext>
            </a:extLst>
          </p:cNvPr>
          <p:cNvGrpSpPr/>
          <p:nvPr/>
        </p:nvGrpSpPr>
        <p:grpSpPr>
          <a:xfrm>
            <a:off x="372942" y="5915253"/>
            <a:ext cx="6861112" cy="809950"/>
            <a:chOff x="80869" y="5940934"/>
            <a:chExt cx="9570959" cy="80995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745D34-2A85-0D5C-20C6-1E7B2B99178D}"/>
                </a:ext>
              </a:extLst>
            </p:cNvPr>
            <p:cNvSpPr/>
            <p:nvPr/>
          </p:nvSpPr>
          <p:spPr>
            <a:xfrm>
              <a:off x="121151" y="5980797"/>
              <a:ext cx="9512961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E7FFF0-E937-E27F-FE79-C3471BBB266A}"/>
                </a:ext>
              </a:extLst>
            </p:cNvPr>
            <p:cNvSpPr/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3C9407-A236-C617-0D85-A13C552535DC}"/>
              </a:ext>
            </a:extLst>
          </p:cNvPr>
          <p:cNvSpPr txBox="1"/>
          <p:nvPr/>
        </p:nvSpPr>
        <p:spPr>
          <a:xfrm>
            <a:off x="938510" y="5959738"/>
            <a:ext cx="620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So, what are Legendary Pokémon?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7E8E7BD-E0B3-CFE7-3008-FFEE17FD3674}"/>
              </a:ext>
            </a:extLst>
          </p:cNvPr>
          <p:cNvSpPr/>
          <p:nvPr/>
        </p:nvSpPr>
        <p:spPr>
          <a:xfrm rot="5400000">
            <a:off x="550098" y="6176336"/>
            <a:ext cx="333829" cy="287784"/>
          </a:xfrm>
          <a:prstGeom prst="triangle">
            <a:avLst/>
          </a:prstGeom>
          <a:solidFill>
            <a:srgbClr val="3C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9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E75B98-08B9-C223-9F42-E5B074078F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E81F1B-6A1B-B348-8253-630A5A56C484}"/>
              </a:ext>
            </a:extLst>
          </p:cNvPr>
          <p:cNvGrpSpPr/>
          <p:nvPr/>
        </p:nvGrpSpPr>
        <p:grpSpPr>
          <a:xfrm>
            <a:off x="452489" y="572768"/>
            <a:ext cx="3380612" cy="2472089"/>
            <a:chOff x="778674" y="1430608"/>
            <a:chExt cx="2144298" cy="172822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0DEA902-B25C-8048-B951-09CB9E628062}"/>
                </a:ext>
              </a:extLst>
            </p:cNvPr>
            <p:cNvSpPr/>
            <p:nvPr/>
          </p:nvSpPr>
          <p:spPr>
            <a:xfrm>
              <a:off x="778674" y="1430608"/>
              <a:ext cx="2144298" cy="1728228"/>
            </a:xfrm>
            <a:prstGeom prst="roundRect">
              <a:avLst>
                <a:gd name="adj" fmla="val 2583"/>
              </a:avLst>
            </a:prstGeom>
            <a:solidFill>
              <a:srgbClr val="0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B2AB697-89B8-4205-B195-B63643FEE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87" t="26255" r="23492" b="51065"/>
            <a:stretch/>
          </p:blipFill>
          <p:spPr>
            <a:xfrm>
              <a:off x="878562" y="1517011"/>
              <a:ext cx="1971906" cy="155542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82D4E6-685A-7DE9-EF11-BAFB7BD15B76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10" name="Rectangle: Rounded Corners 9">
              <a:hlinkClick r:id="rId4" action="ppaction://hlinksldjump"/>
              <a:extLst>
                <a:ext uri="{FF2B5EF4-FFF2-40B4-BE49-F238E27FC236}">
                  <a16:creationId xmlns:a16="http://schemas.microsoft.com/office/drawing/2014/main" id="{39B1CE14-D877-838A-AFDD-C058A92CD070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FF9051-7049-3E89-B7D1-FA18F6E7EF11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3E11902-D10C-AA86-F2B9-FA0E66BC0582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A90D62-8D7F-2A34-A781-447ADD77FB52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4281C04-174F-E5C7-2E38-03E671E930FD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2FCB4A7-80E1-401A-9F26-DA0350B202B5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B4FDF19-90C9-61F4-EBEA-BBA6E62E7E44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6EBE53D-C2DA-ACE6-D3F4-3AB8CCC92C67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0BA8F1C5-1E53-83CB-72C1-B331E40C1A5D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131A5C-9523-3BCA-A9B8-AF4B416FB3BD}"/>
              </a:ext>
            </a:extLst>
          </p:cNvPr>
          <p:cNvSpPr/>
          <p:nvPr/>
        </p:nvSpPr>
        <p:spPr>
          <a:xfrm>
            <a:off x="4036244" y="572767"/>
            <a:ext cx="7864510" cy="5210783"/>
          </a:xfrm>
          <a:custGeom>
            <a:avLst/>
            <a:gdLst>
              <a:gd name="connsiteX0" fmla="*/ 4568268 w 7864510"/>
              <a:gd name="connsiteY0" fmla="*/ 2737564 h 5210783"/>
              <a:gd name="connsiteX1" fmla="*/ 7864510 w 7864510"/>
              <a:gd name="connsiteY1" fmla="*/ 2737564 h 5210783"/>
              <a:gd name="connsiteX2" fmla="*/ 7864510 w 7864510"/>
              <a:gd name="connsiteY2" fmla="*/ 4848060 h 5210783"/>
              <a:gd name="connsiteX3" fmla="*/ 7501787 w 7864510"/>
              <a:gd name="connsiteY3" fmla="*/ 5210783 h 5210783"/>
              <a:gd name="connsiteX4" fmla="*/ 4083748 w 7864510"/>
              <a:gd name="connsiteY4" fmla="*/ 5210783 h 5210783"/>
              <a:gd name="connsiteX5" fmla="*/ 4083748 w 7864510"/>
              <a:gd name="connsiteY5" fmla="*/ 3222083 h 5210783"/>
              <a:gd name="connsiteX6" fmla="*/ 4187349 w 7864510"/>
              <a:gd name="connsiteY6" fmla="*/ 3189923 h 5210783"/>
              <a:gd name="connsiteX7" fmla="*/ 4536109 w 7864510"/>
              <a:gd name="connsiteY7" fmla="*/ 2841163 h 5210783"/>
              <a:gd name="connsiteX8" fmla="*/ 0 w 7864510"/>
              <a:gd name="connsiteY8" fmla="*/ 2737564 h 5210783"/>
              <a:gd name="connsiteX9" fmla="*/ 3296242 w 7864510"/>
              <a:gd name="connsiteY9" fmla="*/ 2737564 h 5210783"/>
              <a:gd name="connsiteX10" fmla="*/ 3328401 w 7864510"/>
              <a:gd name="connsiteY10" fmla="*/ 2841163 h 5210783"/>
              <a:gd name="connsiteX11" fmla="*/ 3677161 w 7864510"/>
              <a:gd name="connsiteY11" fmla="*/ 3189923 h 5210783"/>
              <a:gd name="connsiteX12" fmla="*/ 3780760 w 7864510"/>
              <a:gd name="connsiteY12" fmla="*/ 3222082 h 5210783"/>
              <a:gd name="connsiteX13" fmla="*/ 3780760 w 7864510"/>
              <a:gd name="connsiteY13" fmla="*/ 5210783 h 5210783"/>
              <a:gd name="connsiteX14" fmla="*/ 362723 w 7864510"/>
              <a:gd name="connsiteY14" fmla="*/ 5210783 h 5210783"/>
              <a:gd name="connsiteX15" fmla="*/ 0 w 7864510"/>
              <a:gd name="connsiteY15" fmla="*/ 4848060 h 5210783"/>
              <a:gd name="connsiteX16" fmla="*/ 362723 w 7864510"/>
              <a:gd name="connsiteY16" fmla="*/ 0 h 5210783"/>
              <a:gd name="connsiteX17" fmla="*/ 7501787 w 7864510"/>
              <a:gd name="connsiteY17" fmla="*/ 0 h 5210783"/>
              <a:gd name="connsiteX18" fmla="*/ 7864510 w 7864510"/>
              <a:gd name="connsiteY18" fmla="*/ 362723 h 5210783"/>
              <a:gd name="connsiteX19" fmla="*/ 7864510 w 7864510"/>
              <a:gd name="connsiteY19" fmla="*/ 2434576 h 5210783"/>
              <a:gd name="connsiteX20" fmla="*/ 4568268 w 7864510"/>
              <a:gd name="connsiteY20" fmla="*/ 2434576 h 5210783"/>
              <a:gd name="connsiteX21" fmla="*/ 4536109 w 7864510"/>
              <a:gd name="connsiteY21" fmla="*/ 2330975 h 5210783"/>
              <a:gd name="connsiteX22" fmla="*/ 3932255 w 7864510"/>
              <a:gd name="connsiteY22" fmla="*/ 1930714 h 5210783"/>
              <a:gd name="connsiteX23" fmla="*/ 3328401 w 7864510"/>
              <a:gd name="connsiteY23" fmla="*/ 2330975 h 5210783"/>
              <a:gd name="connsiteX24" fmla="*/ 3296242 w 7864510"/>
              <a:gd name="connsiteY24" fmla="*/ 2434576 h 5210783"/>
              <a:gd name="connsiteX25" fmla="*/ 0 w 7864510"/>
              <a:gd name="connsiteY25" fmla="*/ 2434576 h 5210783"/>
              <a:gd name="connsiteX26" fmla="*/ 0 w 7864510"/>
              <a:gd name="connsiteY26" fmla="*/ 362723 h 5210783"/>
              <a:gd name="connsiteX27" fmla="*/ 362723 w 7864510"/>
              <a:gd name="connsiteY27" fmla="*/ 0 h 521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864510" h="5210783">
                <a:moveTo>
                  <a:pt x="4568268" y="2737564"/>
                </a:moveTo>
                <a:lnTo>
                  <a:pt x="7864510" y="2737564"/>
                </a:lnTo>
                <a:lnTo>
                  <a:pt x="7864510" y="4848060"/>
                </a:lnTo>
                <a:cubicBezTo>
                  <a:pt x="7864510" y="5048386"/>
                  <a:pt x="7702113" y="5210783"/>
                  <a:pt x="7501787" y="5210783"/>
                </a:cubicBezTo>
                <a:lnTo>
                  <a:pt x="4083748" y="5210783"/>
                </a:lnTo>
                <a:lnTo>
                  <a:pt x="4083748" y="3222083"/>
                </a:lnTo>
                <a:lnTo>
                  <a:pt x="4187349" y="3189923"/>
                </a:lnTo>
                <a:cubicBezTo>
                  <a:pt x="4344160" y="3123598"/>
                  <a:pt x="4469784" y="2997974"/>
                  <a:pt x="4536109" y="2841163"/>
                </a:cubicBezTo>
                <a:close/>
                <a:moveTo>
                  <a:pt x="0" y="2737564"/>
                </a:moveTo>
                <a:lnTo>
                  <a:pt x="3296242" y="2737564"/>
                </a:lnTo>
                <a:lnTo>
                  <a:pt x="3328401" y="2841163"/>
                </a:lnTo>
                <a:cubicBezTo>
                  <a:pt x="3394727" y="2997974"/>
                  <a:pt x="3520350" y="3123598"/>
                  <a:pt x="3677161" y="3189923"/>
                </a:cubicBezTo>
                <a:lnTo>
                  <a:pt x="3780760" y="3222082"/>
                </a:lnTo>
                <a:lnTo>
                  <a:pt x="3780760" y="5210783"/>
                </a:lnTo>
                <a:lnTo>
                  <a:pt x="362723" y="5210783"/>
                </a:lnTo>
                <a:cubicBezTo>
                  <a:pt x="162397" y="5210783"/>
                  <a:pt x="0" y="5048386"/>
                  <a:pt x="0" y="4848060"/>
                </a:cubicBezTo>
                <a:close/>
                <a:moveTo>
                  <a:pt x="362723" y="0"/>
                </a:moveTo>
                <a:lnTo>
                  <a:pt x="7501787" y="0"/>
                </a:lnTo>
                <a:cubicBezTo>
                  <a:pt x="7702113" y="0"/>
                  <a:pt x="7864510" y="162397"/>
                  <a:pt x="7864510" y="362723"/>
                </a:cubicBezTo>
                <a:lnTo>
                  <a:pt x="7864510" y="2434576"/>
                </a:lnTo>
                <a:lnTo>
                  <a:pt x="4568268" y="2434576"/>
                </a:lnTo>
                <a:lnTo>
                  <a:pt x="4536109" y="2330975"/>
                </a:lnTo>
                <a:cubicBezTo>
                  <a:pt x="4436621" y="2095758"/>
                  <a:pt x="4203712" y="1930714"/>
                  <a:pt x="3932255" y="1930714"/>
                </a:cubicBezTo>
                <a:cubicBezTo>
                  <a:pt x="3660798" y="1930714"/>
                  <a:pt x="3427890" y="2095758"/>
                  <a:pt x="3328401" y="2330975"/>
                </a:cubicBezTo>
                <a:lnTo>
                  <a:pt x="3296242" y="2434576"/>
                </a:lnTo>
                <a:lnTo>
                  <a:pt x="0" y="2434576"/>
                </a:lnTo>
                <a:lnTo>
                  <a:pt x="0" y="362723"/>
                </a:lnTo>
                <a:cubicBezTo>
                  <a:pt x="0" y="162397"/>
                  <a:pt x="162397" y="0"/>
                  <a:pt x="362723" y="0"/>
                </a:cubicBezTo>
                <a:close/>
              </a:path>
            </a:pathLst>
          </a:custGeom>
          <a:solidFill>
            <a:srgbClr val="084840">
              <a:alpha val="69804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B0F27C-AE3A-24A1-E022-EE0466BFC8BA}"/>
              </a:ext>
            </a:extLst>
          </p:cNvPr>
          <p:cNvGrpSpPr/>
          <p:nvPr/>
        </p:nvGrpSpPr>
        <p:grpSpPr>
          <a:xfrm>
            <a:off x="7536654" y="2710533"/>
            <a:ext cx="881365" cy="881365"/>
            <a:chOff x="1737843" y="694079"/>
            <a:chExt cx="980388" cy="980387"/>
          </a:xfrm>
          <a:effectLst/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A077CA7-E644-FEBA-D25B-F51D9DCAEFA3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0C5A49-FBBA-3AC2-F403-5DC8907B5E8A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6738D3-D3D4-D48E-22C0-4027E8A10A6C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440B18-5C91-8AD4-71AF-8B486C4C9AE7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47DCCA-57E7-6189-D947-19EC82E13FEA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ED55C8-2F00-BAE6-C4D9-CAB0EB29E6A4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96619BD-705D-BFC6-6191-3C60C253CA5E}"/>
              </a:ext>
            </a:extLst>
          </p:cNvPr>
          <p:cNvSpPr txBox="1"/>
          <p:nvPr/>
        </p:nvSpPr>
        <p:spPr>
          <a:xfrm>
            <a:off x="4255421" y="829898"/>
            <a:ext cx="7404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Legendary Pokémon are a special kind of Pokémon that are often considered rare and powerful. They are unique, with their own </a:t>
            </a:r>
            <a:r>
              <a:rPr lang="en-MY" sz="2800" b="0" i="0" dirty="0">
                <a:solidFill>
                  <a:srgbClr val="00B0F0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signature moves and abilities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, and are often associated with </a:t>
            </a:r>
            <a:r>
              <a:rPr lang="en-MY" sz="2800" b="0" i="0" dirty="0">
                <a:solidFill>
                  <a:srgbClr val="FF0000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myths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 and</a:t>
            </a:r>
            <a:r>
              <a:rPr lang="en-MY" sz="28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 legends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1C08AE-9866-CF5F-A979-54667A355710}"/>
              </a:ext>
            </a:extLst>
          </p:cNvPr>
          <p:cNvSpPr txBox="1"/>
          <p:nvPr/>
        </p:nvSpPr>
        <p:spPr>
          <a:xfrm>
            <a:off x="4218394" y="3289810"/>
            <a:ext cx="338643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Examples of Legendary Pokémon: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Mewtwo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Suicune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Articuno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Zapdos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Moltres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Lugia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endParaRPr lang="en-US" sz="16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8AEE0-AEF7-6F67-22E7-E478902E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90" y="1353963"/>
            <a:ext cx="419584" cy="5754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Cartoon of a bird flying in the sky&#10;&#10;Description automatically generated">
            <a:extLst>
              <a:ext uri="{FF2B5EF4-FFF2-40B4-BE49-F238E27FC236}">
                <a16:creationId xmlns:a16="http://schemas.microsoft.com/office/drawing/2014/main" id="{A3705EB4-AF9C-FF7D-24CB-C0008DEC3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210" y="3734414"/>
            <a:ext cx="3215670" cy="1807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03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7255E8-1FE7-8540-0C4E-E2DF8D0AF8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BA5CAA-4791-A971-6B8C-38891CAC42E8}"/>
              </a:ext>
            </a:extLst>
          </p:cNvPr>
          <p:cNvSpPr/>
          <p:nvPr/>
        </p:nvSpPr>
        <p:spPr>
          <a:xfrm>
            <a:off x="452489" y="572768"/>
            <a:ext cx="3921548" cy="3603306"/>
          </a:xfrm>
          <a:prstGeom prst="roundRect">
            <a:avLst>
              <a:gd name="adj" fmla="val 2583"/>
            </a:avLst>
          </a:prstGeom>
          <a:solidFill>
            <a:srgbClr val="0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F7DB1C6-1437-10FE-0479-3DAD0CF23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0" t="63490" r="20227" b="2460"/>
          <a:stretch/>
        </p:blipFill>
        <p:spPr>
          <a:xfrm>
            <a:off x="565609" y="715302"/>
            <a:ext cx="3670797" cy="3340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6C5A5E7-6EA6-C34F-314B-CCA4EC315056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7" name="Rectangle: Rounded Corners 6">
              <a:hlinkClick r:id="rId4" action="ppaction://hlinksldjump"/>
              <a:extLst>
                <a:ext uri="{FF2B5EF4-FFF2-40B4-BE49-F238E27FC236}">
                  <a16:creationId xmlns:a16="http://schemas.microsoft.com/office/drawing/2014/main" id="{311A847B-B1DE-0365-EC83-6B3586EF563F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835BE1F-6BFD-3759-499F-05618056AD1D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34A352C-01E5-0101-1C57-85DC84F3449A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0985A0F-B284-509B-B97C-B43374F5C8D5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F580F89-EE21-7C28-22E2-22894877B815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6E255A-65F7-A98E-612E-3FA02EDAAF11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B771063-1122-A69E-0DF6-54394606894E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7819967-19C5-FBA0-2FB8-F6FF6A69D176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hlinkClick r:id="rId4" action="ppaction://hlinksldjump"/>
              <a:extLst>
                <a:ext uri="{FF2B5EF4-FFF2-40B4-BE49-F238E27FC236}">
                  <a16:creationId xmlns:a16="http://schemas.microsoft.com/office/drawing/2014/main" id="{34BFDC2D-337A-1354-BE70-D82A95D94455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F707E0-C1C2-BC08-2F81-ED976361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004983"/>
            <a:ext cx="596900" cy="5969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813A804-552A-C917-D271-C41FD4E91A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33" y="3574784"/>
            <a:ext cx="463033" cy="440984"/>
          </a:xfrm>
          <a:prstGeom prst="rect">
            <a:avLst/>
          </a:prstGeom>
        </p:spPr>
      </p:pic>
      <p:pic>
        <p:nvPicPr>
          <p:cNvPr id="18" name="Picture 17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70D8165E-8C93-F516-F7EE-F0DA8C0DDF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7" r="28168"/>
          <a:stretch/>
        </p:blipFill>
        <p:spPr>
          <a:xfrm>
            <a:off x="2372766" y="2266421"/>
            <a:ext cx="341860" cy="477996"/>
          </a:xfrm>
          <a:prstGeom prst="rect">
            <a:avLst/>
          </a:prstGeom>
        </p:spPr>
      </p:pic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C2D5D40D-C816-6FC6-5F63-C8A9711224F5}"/>
              </a:ext>
            </a:extLst>
          </p:cNvPr>
          <p:cNvSpPr/>
          <p:nvPr/>
        </p:nvSpPr>
        <p:spPr>
          <a:xfrm>
            <a:off x="5149980" y="527510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D608F7-6C76-7320-A617-02487429B3FA}"/>
              </a:ext>
            </a:extLst>
          </p:cNvPr>
          <p:cNvGrpSpPr/>
          <p:nvPr/>
        </p:nvGrpSpPr>
        <p:grpSpPr>
          <a:xfrm>
            <a:off x="4845001" y="258373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EBED71-A94E-BD73-082B-776BB629493C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A4D6D3-85AD-76AF-30B6-83993BC30B6A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829DC0-0402-75FB-82A2-5491A15C0731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1FB634-E98F-DB84-3580-CAB60F15327A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97D3D8-2ACF-DB52-4C0A-63DBC20E1C2D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657ED7-3826-6208-0915-DCFA2BCA44AA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1D23BB72-E91A-D0E5-487C-571DFC0A28A2}"/>
              </a:ext>
            </a:extLst>
          </p:cNvPr>
          <p:cNvSpPr/>
          <p:nvPr/>
        </p:nvSpPr>
        <p:spPr>
          <a:xfrm>
            <a:off x="5142600" y="1327728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278" t="-11690" r="-10252" b="-28460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42" name="Picture 1041" descr="A picture containing text&#10;&#10;Description automatically generated">
            <a:extLst>
              <a:ext uri="{FF2B5EF4-FFF2-40B4-BE49-F238E27FC236}">
                <a16:creationId xmlns:a16="http://schemas.microsoft.com/office/drawing/2014/main" id="{671FBCF3-22E1-7510-45C9-3C16AB825E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49" y="421558"/>
            <a:ext cx="609600" cy="609600"/>
          </a:xfrm>
          <a:prstGeom prst="rect">
            <a:avLst/>
          </a:prstGeom>
        </p:spPr>
      </p:pic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1BD65C85-80A7-0E6E-A2A3-B0B270585220}"/>
              </a:ext>
            </a:extLst>
          </p:cNvPr>
          <p:cNvSpPr/>
          <p:nvPr/>
        </p:nvSpPr>
        <p:spPr>
          <a:xfrm>
            <a:off x="5149980" y="2443966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3031D73A-6ECC-70AD-6C50-E870AF928EDF}"/>
              </a:ext>
            </a:extLst>
          </p:cNvPr>
          <p:cNvGrpSpPr/>
          <p:nvPr/>
        </p:nvGrpSpPr>
        <p:grpSpPr>
          <a:xfrm>
            <a:off x="4845001" y="2174829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C55A3ED1-2565-DE30-EBAD-613A0D061DBC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086B74F-96EC-A7A0-F80F-02F383F304A7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B0ACA063-CAF1-28D1-0597-5E6FBF8FDF70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501299D2-04A0-2B3A-AB24-1E90D3DE651B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F1F6024C-44C8-47CD-2973-24D11996BFF2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F68B46F3-1AB5-F246-5CB9-06DC3A9C98A3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0BB55427-6F6B-85BD-5F47-381682797F79}"/>
              </a:ext>
            </a:extLst>
          </p:cNvPr>
          <p:cNvSpPr/>
          <p:nvPr/>
        </p:nvSpPr>
        <p:spPr>
          <a:xfrm>
            <a:off x="5142600" y="3244184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33" t="-15328" r="-17725" b="-24313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6A7F17BF-59C6-0A52-9D5E-0FAA876F9DEA}"/>
              </a:ext>
            </a:extLst>
          </p:cNvPr>
          <p:cNvSpPr/>
          <p:nvPr/>
        </p:nvSpPr>
        <p:spPr>
          <a:xfrm>
            <a:off x="5149980" y="4349496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1DA5029-21F4-5A3A-5ACF-63B211E39E77}"/>
              </a:ext>
            </a:extLst>
          </p:cNvPr>
          <p:cNvGrpSpPr/>
          <p:nvPr/>
        </p:nvGrpSpPr>
        <p:grpSpPr>
          <a:xfrm>
            <a:off x="4845001" y="4080359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8DAB0B09-4230-1822-01D0-3EECB543B917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A5471F07-4D92-05E1-BD6E-D710B57604B5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93D43A2-667D-A649-3DD3-5D2BB46F0843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B91E6AA6-2CDD-CA1B-42F9-D78524B9E7FD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9A2706D7-BC9A-FE58-227D-7DD40A34B398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7D38A688-D1DF-113B-7903-7C67D05C0864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31E76B0C-AABC-1C4F-5537-24627CF18DAA}"/>
              </a:ext>
            </a:extLst>
          </p:cNvPr>
          <p:cNvSpPr/>
          <p:nvPr/>
        </p:nvSpPr>
        <p:spPr>
          <a:xfrm>
            <a:off x="5142600" y="5149714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445" t="-17389" r="-16738" b="-25820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535E9C4B-3B03-2A97-6E26-C211BC1CEA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44" y="2299465"/>
            <a:ext cx="645102" cy="6451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picture containing text, doll, lamp, automaton&#10;&#10;Description automatically generated">
            <a:extLst>
              <a:ext uri="{FF2B5EF4-FFF2-40B4-BE49-F238E27FC236}">
                <a16:creationId xmlns:a16="http://schemas.microsoft.com/office/drawing/2014/main" id="{1C80530E-C8FE-5243-A4BC-CF494639B3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65" y="4196480"/>
            <a:ext cx="661671" cy="661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AD12735-03B2-761B-0B73-320092D62304}"/>
              </a:ext>
            </a:extLst>
          </p:cNvPr>
          <p:cNvGrpSpPr/>
          <p:nvPr/>
        </p:nvGrpSpPr>
        <p:grpSpPr>
          <a:xfrm>
            <a:off x="5589187" y="463024"/>
            <a:ext cx="6199485" cy="1630883"/>
            <a:chOff x="5589187" y="463024"/>
            <a:chExt cx="6199485" cy="163088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EBB111-FAFC-71DC-07B9-25FE36F3FF45}"/>
                </a:ext>
              </a:extLst>
            </p:cNvPr>
            <p:cNvSpPr txBox="1"/>
            <p:nvPr/>
          </p:nvSpPr>
          <p:spPr>
            <a:xfrm>
              <a:off x="5589187" y="463024"/>
              <a:ext cx="1539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26262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Cool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2C5193-A5EA-0257-30DD-32CE235F3950}"/>
                </a:ext>
              </a:extLst>
            </p:cNvPr>
            <p:cNvSpPr txBox="1"/>
            <p:nvPr/>
          </p:nvSpPr>
          <p:spPr>
            <a:xfrm>
              <a:off x="5991063" y="893578"/>
              <a:ext cx="57976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Key characters in games and the anime, thus highly sought after by trainers.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One of the main accomplishments in the game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They look pretty cool too!</a:t>
              </a: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81DADF16-9C78-4D39-6992-09E9BBDAC745}"/>
              </a:ext>
            </a:extLst>
          </p:cNvPr>
          <p:cNvGrpSpPr/>
          <p:nvPr/>
        </p:nvGrpSpPr>
        <p:grpSpPr>
          <a:xfrm>
            <a:off x="5564979" y="2380691"/>
            <a:ext cx="6208398" cy="1514098"/>
            <a:chOff x="5564979" y="2380691"/>
            <a:chExt cx="6208398" cy="1514098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A8E3C252-233E-AA75-3CAB-8BD62428DD9C}"/>
                </a:ext>
              </a:extLst>
            </p:cNvPr>
            <p:cNvSpPr txBox="1"/>
            <p:nvPr/>
          </p:nvSpPr>
          <p:spPr>
            <a:xfrm>
              <a:off x="5564979" y="2380691"/>
              <a:ext cx="1922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26262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Strong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F2E442FE-EBA0-08EB-3A34-6C27CD469BFA}"/>
                </a:ext>
              </a:extLst>
            </p:cNvPr>
            <p:cNvSpPr txBox="1"/>
            <p:nvPr/>
          </p:nvSpPr>
          <p:spPr>
            <a:xfrm>
              <a:off x="5975768" y="2971459"/>
              <a:ext cx="57976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They have unique abilities and moves that make them valuable additions to a trainer/player’s team.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Are much more powerful on average than ordinary Pokémon.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59C183-0957-0C59-C46E-24F4CD1763A8}"/>
              </a:ext>
            </a:extLst>
          </p:cNvPr>
          <p:cNvSpPr txBox="1"/>
          <p:nvPr/>
        </p:nvSpPr>
        <p:spPr>
          <a:xfrm>
            <a:off x="5886786" y="4882485"/>
            <a:ext cx="57976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Can only be caught through specific methods or in some cases, special events and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Very hard to come by and most importantly </a:t>
            </a:r>
            <a:r>
              <a:rPr lang="en-US" sz="2000" b="1" dirty="0">
                <a:solidFill>
                  <a:srgbClr val="FF0000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HARD AF TO CATCH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!!!!!!!!!!!!!!!!!!!!!!!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C7244B-0FD6-4C04-267E-C39BBA103479}"/>
              </a:ext>
            </a:extLst>
          </p:cNvPr>
          <p:cNvSpPr txBox="1"/>
          <p:nvPr/>
        </p:nvSpPr>
        <p:spPr>
          <a:xfrm>
            <a:off x="5630907" y="4243931"/>
            <a:ext cx="153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262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Rare</a:t>
            </a:r>
          </a:p>
        </p:txBody>
      </p:sp>
    </p:spTree>
    <p:extLst>
      <p:ext uri="{BB962C8B-B14F-4D97-AF65-F5344CB8AC3E}">
        <p14:creationId xmlns:p14="http://schemas.microsoft.com/office/powerpoint/2010/main" val="20324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-0.1837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9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4A5AD-DBBB-14C4-B2B0-C0CDE1C51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400960-852B-EC91-0B7A-F131F9D9B29D}"/>
              </a:ext>
            </a:extLst>
          </p:cNvPr>
          <p:cNvGrpSpPr/>
          <p:nvPr/>
        </p:nvGrpSpPr>
        <p:grpSpPr>
          <a:xfrm>
            <a:off x="452489" y="572768"/>
            <a:ext cx="3380612" cy="2472089"/>
            <a:chOff x="778674" y="1430608"/>
            <a:chExt cx="2144298" cy="172822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085227-CB88-1203-66A5-647AF9DFFDCA}"/>
                </a:ext>
              </a:extLst>
            </p:cNvPr>
            <p:cNvSpPr/>
            <p:nvPr/>
          </p:nvSpPr>
          <p:spPr>
            <a:xfrm>
              <a:off x="778674" y="1430608"/>
              <a:ext cx="2144298" cy="1728228"/>
            </a:xfrm>
            <a:prstGeom prst="roundRect">
              <a:avLst>
                <a:gd name="adj" fmla="val 2583"/>
              </a:avLst>
            </a:prstGeom>
            <a:solidFill>
              <a:srgbClr val="0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3825276-C744-8CD7-FA33-413939308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47" t="26060" r="1732" b="51260"/>
            <a:stretch/>
          </p:blipFill>
          <p:spPr>
            <a:xfrm>
              <a:off x="878562" y="1517011"/>
              <a:ext cx="1971906" cy="15554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0ADF60E-9CF5-2CE7-8866-A1880D3B06ED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7" name="Rectangle: Rounded Corners 6">
              <a:hlinkClick r:id="rId4" action="ppaction://hlinksldjump"/>
              <a:extLst>
                <a:ext uri="{FF2B5EF4-FFF2-40B4-BE49-F238E27FC236}">
                  <a16:creationId xmlns:a16="http://schemas.microsoft.com/office/drawing/2014/main" id="{862DF330-7F94-5A6A-29CF-37594A0ECC90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EAB48B4-5531-A487-5400-C9ADE8403EAE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E771E9C-E009-B1F3-48EA-8D0B0E096A5B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32C2F4-BD13-A0B3-6694-1C182494017E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37A1132-8B25-235E-99D5-795475261986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0CAAC8-6655-6C88-E0A1-D85F0DE89440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D281EDC-0383-70F7-7DBB-D8C4346EA020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C19F8A4-C24B-AEC4-3A0E-5C484B158480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hlinkClick r:id="rId4" action="ppaction://hlinksldjump"/>
              <a:extLst>
                <a:ext uri="{FF2B5EF4-FFF2-40B4-BE49-F238E27FC236}">
                  <a16:creationId xmlns:a16="http://schemas.microsoft.com/office/drawing/2014/main" id="{3E7E86C1-0DE4-70ED-A0FE-2A7417C885FA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8DB53F-C063-2BDA-6901-D9D07FC579C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524A06-30AA-820F-C365-511A32615BB1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18" name="Rectangle: Rounded Corners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D540CEB2-B88E-00F4-7D0C-71FCF902E075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7FF233-75AE-6C84-8C49-F3891DCB845D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4354C4E-DC3A-00BD-ED8B-400D6A9189A6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75928DE-C65A-B2F6-8BDF-CE42FCAC5B2D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51E4351-738C-FC44-895B-49D40FCDEC4B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5C6DA0-EF14-9B22-B7D8-B415969EF596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BC77002-62F6-6AB2-6A90-CA659AE861F6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10B8A16-2FAC-CDA4-98BF-D5C125325E96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AADA0AE2-3117-360E-2E6C-5B8C38AF6BE0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072BF1E-6F94-4956-6874-9D9F44F53B65}"/>
              </a:ext>
            </a:extLst>
          </p:cNvPr>
          <p:cNvSpPr/>
          <p:nvPr/>
        </p:nvSpPr>
        <p:spPr>
          <a:xfrm>
            <a:off x="4036244" y="572767"/>
            <a:ext cx="7864510" cy="5210783"/>
          </a:xfrm>
          <a:custGeom>
            <a:avLst/>
            <a:gdLst>
              <a:gd name="connsiteX0" fmla="*/ 4568268 w 7864510"/>
              <a:gd name="connsiteY0" fmla="*/ 2737564 h 5210783"/>
              <a:gd name="connsiteX1" fmla="*/ 7864510 w 7864510"/>
              <a:gd name="connsiteY1" fmla="*/ 2737564 h 5210783"/>
              <a:gd name="connsiteX2" fmla="*/ 7864510 w 7864510"/>
              <a:gd name="connsiteY2" fmla="*/ 4848060 h 5210783"/>
              <a:gd name="connsiteX3" fmla="*/ 7501787 w 7864510"/>
              <a:gd name="connsiteY3" fmla="*/ 5210783 h 5210783"/>
              <a:gd name="connsiteX4" fmla="*/ 4083748 w 7864510"/>
              <a:gd name="connsiteY4" fmla="*/ 5210783 h 5210783"/>
              <a:gd name="connsiteX5" fmla="*/ 4083748 w 7864510"/>
              <a:gd name="connsiteY5" fmla="*/ 3222083 h 5210783"/>
              <a:gd name="connsiteX6" fmla="*/ 4187349 w 7864510"/>
              <a:gd name="connsiteY6" fmla="*/ 3189923 h 5210783"/>
              <a:gd name="connsiteX7" fmla="*/ 4536109 w 7864510"/>
              <a:gd name="connsiteY7" fmla="*/ 2841163 h 5210783"/>
              <a:gd name="connsiteX8" fmla="*/ 0 w 7864510"/>
              <a:gd name="connsiteY8" fmla="*/ 2737564 h 5210783"/>
              <a:gd name="connsiteX9" fmla="*/ 3296242 w 7864510"/>
              <a:gd name="connsiteY9" fmla="*/ 2737564 h 5210783"/>
              <a:gd name="connsiteX10" fmla="*/ 3328401 w 7864510"/>
              <a:gd name="connsiteY10" fmla="*/ 2841163 h 5210783"/>
              <a:gd name="connsiteX11" fmla="*/ 3677161 w 7864510"/>
              <a:gd name="connsiteY11" fmla="*/ 3189923 h 5210783"/>
              <a:gd name="connsiteX12" fmla="*/ 3780760 w 7864510"/>
              <a:gd name="connsiteY12" fmla="*/ 3222082 h 5210783"/>
              <a:gd name="connsiteX13" fmla="*/ 3780760 w 7864510"/>
              <a:gd name="connsiteY13" fmla="*/ 5210783 h 5210783"/>
              <a:gd name="connsiteX14" fmla="*/ 362723 w 7864510"/>
              <a:gd name="connsiteY14" fmla="*/ 5210783 h 5210783"/>
              <a:gd name="connsiteX15" fmla="*/ 0 w 7864510"/>
              <a:gd name="connsiteY15" fmla="*/ 4848060 h 5210783"/>
              <a:gd name="connsiteX16" fmla="*/ 362723 w 7864510"/>
              <a:gd name="connsiteY16" fmla="*/ 0 h 5210783"/>
              <a:gd name="connsiteX17" fmla="*/ 7501787 w 7864510"/>
              <a:gd name="connsiteY17" fmla="*/ 0 h 5210783"/>
              <a:gd name="connsiteX18" fmla="*/ 7864510 w 7864510"/>
              <a:gd name="connsiteY18" fmla="*/ 362723 h 5210783"/>
              <a:gd name="connsiteX19" fmla="*/ 7864510 w 7864510"/>
              <a:gd name="connsiteY19" fmla="*/ 2434576 h 5210783"/>
              <a:gd name="connsiteX20" fmla="*/ 4568268 w 7864510"/>
              <a:gd name="connsiteY20" fmla="*/ 2434576 h 5210783"/>
              <a:gd name="connsiteX21" fmla="*/ 4536109 w 7864510"/>
              <a:gd name="connsiteY21" fmla="*/ 2330975 h 5210783"/>
              <a:gd name="connsiteX22" fmla="*/ 3932255 w 7864510"/>
              <a:gd name="connsiteY22" fmla="*/ 1930714 h 5210783"/>
              <a:gd name="connsiteX23" fmla="*/ 3328401 w 7864510"/>
              <a:gd name="connsiteY23" fmla="*/ 2330975 h 5210783"/>
              <a:gd name="connsiteX24" fmla="*/ 3296242 w 7864510"/>
              <a:gd name="connsiteY24" fmla="*/ 2434576 h 5210783"/>
              <a:gd name="connsiteX25" fmla="*/ 0 w 7864510"/>
              <a:gd name="connsiteY25" fmla="*/ 2434576 h 5210783"/>
              <a:gd name="connsiteX26" fmla="*/ 0 w 7864510"/>
              <a:gd name="connsiteY26" fmla="*/ 362723 h 5210783"/>
              <a:gd name="connsiteX27" fmla="*/ 362723 w 7864510"/>
              <a:gd name="connsiteY27" fmla="*/ 0 h 521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864510" h="5210783">
                <a:moveTo>
                  <a:pt x="4568268" y="2737564"/>
                </a:moveTo>
                <a:lnTo>
                  <a:pt x="7864510" y="2737564"/>
                </a:lnTo>
                <a:lnTo>
                  <a:pt x="7864510" y="4848060"/>
                </a:lnTo>
                <a:cubicBezTo>
                  <a:pt x="7864510" y="5048386"/>
                  <a:pt x="7702113" y="5210783"/>
                  <a:pt x="7501787" y="5210783"/>
                </a:cubicBezTo>
                <a:lnTo>
                  <a:pt x="4083748" y="5210783"/>
                </a:lnTo>
                <a:lnTo>
                  <a:pt x="4083748" y="3222083"/>
                </a:lnTo>
                <a:lnTo>
                  <a:pt x="4187349" y="3189923"/>
                </a:lnTo>
                <a:cubicBezTo>
                  <a:pt x="4344160" y="3123598"/>
                  <a:pt x="4469784" y="2997974"/>
                  <a:pt x="4536109" y="2841163"/>
                </a:cubicBezTo>
                <a:close/>
                <a:moveTo>
                  <a:pt x="0" y="2737564"/>
                </a:moveTo>
                <a:lnTo>
                  <a:pt x="3296242" y="2737564"/>
                </a:lnTo>
                <a:lnTo>
                  <a:pt x="3328401" y="2841163"/>
                </a:lnTo>
                <a:cubicBezTo>
                  <a:pt x="3394727" y="2997974"/>
                  <a:pt x="3520350" y="3123598"/>
                  <a:pt x="3677161" y="3189923"/>
                </a:cubicBezTo>
                <a:lnTo>
                  <a:pt x="3780760" y="3222082"/>
                </a:lnTo>
                <a:lnTo>
                  <a:pt x="3780760" y="5210783"/>
                </a:lnTo>
                <a:lnTo>
                  <a:pt x="362723" y="5210783"/>
                </a:lnTo>
                <a:cubicBezTo>
                  <a:pt x="162397" y="5210783"/>
                  <a:pt x="0" y="5048386"/>
                  <a:pt x="0" y="4848060"/>
                </a:cubicBezTo>
                <a:close/>
                <a:moveTo>
                  <a:pt x="362723" y="0"/>
                </a:moveTo>
                <a:lnTo>
                  <a:pt x="7501787" y="0"/>
                </a:lnTo>
                <a:cubicBezTo>
                  <a:pt x="7702113" y="0"/>
                  <a:pt x="7864510" y="162397"/>
                  <a:pt x="7864510" y="362723"/>
                </a:cubicBezTo>
                <a:lnTo>
                  <a:pt x="7864510" y="2434576"/>
                </a:lnTo>
                <a:lnTo>
                  <a:pt x="4568268" y="2434576"/>
                </a:lnTo>
                <a:lnTo>
                  <a:pt x="4536109" y="2330975"/>
                </a:lnTo>
                <a:cubicBezTo>
                  <a:pt x="4436621" y="2095758"/>
                  <a:pt x="4203712" y="1930714"/>
                  <a:pt x="3932255" y="1930714"/>
                </a:cubicBezTo>
                <a:cubicBezTo>
                  <a:pt x="3660798" y="1930714"/>
                  <a:pt x="3427890" y="2095758"/>
                  <a:pt x="3328401" y="2330975"/>
                </a:cubicBezTo>
                <a:lnTo>
                  <a:pt x="3296242" y="2434576"/>
                </a:lnTo>
                <a:lnTo>
                  <a:pt x="0" y="2434576"/>
                </a:lnTo>
                <a:lnTo>
                  <a:pt x="0" y="362723"/>
                </a:lnTo>
                <a:cubicBezTo>
                  <a:pt x="0" y="162397"/>
                  <a:pt x="162397" y="0"/>
                  <a:pt x="362723" y="0"/>
                </a:cubicBezTo>
                <a:close/>
              </a:path>
            </a:pathLst>
          </a:custGeom>
          <a:solidFill>
            <a:srgbClr val="084840">
              <a:alpha val="69804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61DB6C-554A-38A1-C973-808A24AE9092}"/>
              </a:ext>
            </a:extLst>
          </p:cNvPr>
          <p:cNvGrpSpPr/>
          <p:nvPr/>
        </p:nvGrpSpPr>
        <p:grpSpPr>
          <a:xfrm>
            <a:off x="7536654" y="2710533"/>
            <a:ext cx="881365" cy="881365"/>
            <a:chOff x="1737843" y="694079"/>
            <a:chExt cx="980388" cy="980387"/>
          </a:xfrm>
          <a:effectLst/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57CD4B-114C-1C9E-F1D6-9F2C46DFA415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334D3BE-0D12-49E4-CDF2-176A4CF5788D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10CF7E8-2F26-AC9C-A927-85C966A703E4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676438A-B91B-0406-8AB9-4A1AC02D2CE9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F56483-BFC1-0CC5-A2EA-3CB381A89C91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4B2EA62-04D5-8795-71AE-F6C84A2E1616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DC38043-37E4-9DF5-E308-3F6785C75564}"/>
              </a:ext>
            </a:extLst>
          </p:cNvPr>
          <p:cNvSpPr txBox="1"/>
          <p:nvPr/>
        </p:nvSpPr>
        <p:spPr>
          <a:xfrm>
            <a:off x="7168116" y="751113"/>
            <a:ext cx="458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i="1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390C41-8665-9E59-1B33-9CF925197CB4}"/>
              </a:ext>
            </a:extLst>
          </p:cNvPr>
          <p:cNvSpPr txBox="1"/>
          <p:nvPr/>
        </p:nvSpPr>
        <p:spPr>
          <a:xfrm>
            <a:off x="4218393" y="3509210"/>
            <a:ext cx="338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DON’T TAKE MY WORD FOR IT :</a:t>
            </a:r>
            <a:endParaRPr lang="en-US" sz="54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33DE99-28B3-E195-7ACE-CD4F9549F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9" y="1756371"/>
            <a:ext cx="504825" cy="533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F16CA22-37DC-00D3-9490-EB6DC8F6688B}"/>
              </a:ext>
            </a:extLst>
          </p:cNvPr>
          <p:cNvSpPr txBox="1"/>
          <p:nvPr/>
        </p:nvSpPr>
        <p:spPr>
          <a:xfrm>
            <a:off x="4255421" y="829898"/>
            <a:ext cx="7404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Now, the question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is: ARE THEY TRULY </a:t>
            </a:r>
            <a:r>
              <a:rPr lang="en-MY" sz="3600" dirty="0">
                <a:solidFill>
                  <a:srgbClr val="00B0F0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RARER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AND MORE </a:t>
            </a:r>
            <a:r>
              <a:rPr lang="en-MY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POWERFUL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THAN NON-LEGENDARY POKEMON??????</a:t>
            </a:r>
            <a:endParaRPr lang="en-MY" sz="36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88B91F-5877-3E1E-63B1-06764CCAED4F}"/>
              </a:ext>
            </a:extLst>
          </p:cNvPr>
          <p:cNvSpPr txBox="1"/>
          <p:nvPr/>
        </p:nvSpPr>
        <p:spPr>
          <a:xfrm>
            <a:off x="8493878" y="3524488"/>
            <a:ext cx="338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GOTTA TEST ‘EM ALL!!!!!!</a:t>
            </a:r>
            <a:endParaRPr lang="en-US" sz="54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5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 ISLTN FRST.   x   1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VAGUE LABS   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LUISI JOKES  x   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HYPTHS TEST.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495490E-012A-DC14-462D-D365677EB9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6140755" y="1012391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ATTN SPAN   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BRKOUTROOMS x 99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ISOLATION FOREST and HYPOTHESIS TESTING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160A273-B57C-BE5A-5413-3D0754CB8DCF}"/>
              </a:ext>
            </a:extLst>
          </p:cNvPr>
          <p:cNvSpPr/>
          <p:nvPr/>
        </p:nvSpPr>
        <p:spPr>
          <a:xfrm rot="5400000">
            <a:off x="6163618" y="1770831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437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3.125E-6 0.44861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51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151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3.95833E-6 0.44862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/>
      <p:bldP spid="48" grpId="0"/>
      <p:bldP spid="48" grpId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2"/>
            <a:ext cx="12192000" cy="1785059"/>
            <a:chOff x="0" y="2"/>
            <a:chExt cx="12192000" cy="17850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/>
            <p:cNvSpPr/>
            <p:nvPr/>
          </p:nvSpPr>
          <p:spPr>
            <a:xfrm rot="5400000">
              <a:off x="5448301" y="-5448299"/>
              <a:ext cx="1295397" cy="12192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entagon 5"/>
            <p:cNvSpPr/>
            <p:nvPr/>
          </p:nvSpPr>
          <p:spPr>
            <a:xfrm>
              <a:off x="0" y="464457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958" y="744368"/>
            <a:ext cx="475980" cy="201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63382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/>
          <p:cNvSpPr/>
          <p:nvPr/>
        </p:nvSpPr>
        <p:spPr>
          <a:xfrm>
            <a:off x="3972065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/>
          <p:cNvSpPr/>
          <p:nvPr/>
        </p:nvSpPr>
        <p:spPr>
          <a:xfrm>
            <a:off x="4234037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/>
          <p:cNvSpPr/>
          <p:nvPr/>
        </p:nvSpPr>
        <p:spPr>
          <a:xfrm>
            <a:off x="4491282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/>
          <p:cNvSpPr/>
          <p:nvPr/>
        </p:nvSpPr>
        <p:spPr>
          <a:xfrm flipH="1" flipV="1">
            <a:off x="10019740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1556455"/>
            <a:ext cx="12192000" cy="5301545"/>
            <a:chOff x="0" y="1556455"/>
            <a:chExt cx="12192000" cy="5301545"/>
          </a:xfrm>
          <a:solidFill>
            <a:schemeClr val="accent4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1" name="Round Same Side Corner Rectangle 20"/>
            <p:cNvSpPr/>
            <p:nvPr/>
          </p:nvSpPr>
          <p:spPr>
            <a:xfrm>
              <a:off x="0" y="2027066"/>
              <a:ext cx="12192000" cy="4830934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entagon 5"/>
            <p:cNvSpPr/>
            <p:nvPr/>
          </p:nvSpPr>
          <p:spPr>
            <a:xfrm flipH="1" flipV="1">
              <a:off x="1582710" y="1556455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 Side Corner Rectangle 20"/>
            <p:cNvSpPr/>
            <p:nvPr/>
          </p:nvSpPr>
          <p:spPr>
            <a:xfrm>
              <a:off x="3403600" y="1556455"/>
              <a:ext cx="8788400" cy="489661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5887" y="278599"/>
            <a:ext cx="1234727" cy="1234727"/>
            <a:chOff x="565887" y="278599"/>
            <a:chExt cx="1234727" cy="1234727"/>
          </a:xfrm>
          <a:solidFill>
            <a:srgbClr val="9DC3E6"/>
          </a:solidFill>
        </p:grpSpPr>
        <p:sp>
          <p:nvSpPr>
            <p:cNvPr id="8" name="Oval 7"/>
            <p:cNvSpPr/>
            <p:nvPr/>
          </p:nvSpPr>
          <p:spPr>
            <a:xfrm>
              <a:off x="565887" y="278599"/>
              <a:ext cx="1234727" cy="1234727"/>
            </a:xfrm>
            <a:prstGeom prst="ellipse">
              <a:avLst/>
            </a:prstGeom>
            <a:grpFill/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urved Connector 34"/>
            <p:cNvCxnSpPr/>
            <p:nvPr/>
          </p:nvCxnSpPr>
          <p:spPr>
            <a:xfrm rot="16200000" flipH="1">
              <a:off x="735960" y="460266"/>
              <a:ext cx="902969" cy="885950"/>
            </a:xfrm>
            <a:prstGeom prst="curvedConnector3">
              <a:avLst>
                <a:gd name="adj1" fmla="val 50000"/>
              </a:avLst>
            </a:prstGeom>
            <a:grpFill/>
            <a:ln w="57150"/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Donut 30"/>
          <p:cNvSpPr/>
          <p:nvPr/>
        </p:nvSpPr>
        <p:spPr>
          <a:xfrm>
            <a:off x="433443" y="146155"/>
            <a:ext cx="1499616" cy="1499616"/>
          </a:xfrm>
          <a:prstGeom prst="donut">
            <a:avLst>
              <a:gd name="adj" fmla="val 91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-2015976" y="2307067"/>
            <a:ext cx="3954411" cy="3954411"/>
          </a:xfrm>
          <a:prstGeom prst="donut">
            <a:avLst>
              <a:gd name="adj" fmla="val 10853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-1255892" y="5408280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kira Expanded" panose="02000800000000000000" pitchFamily="50" charset="0"/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-1504587" y="2343770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Akira Expanded" panose="02000800000000000000" pitchFamily="50" charset="0"/>
              </a:rPr>
              <a:t>1</a:t>
            </a:r>
          </a:p>
        </p:txBody>
      </p:sp>
      <p:sp>
        <p:nvSpPr>
          <p:cNvPr id="27" name="Oval 26"/>
          <p:cNvSpPr/>
          <p:nvPr/>
        </p:nvSpPr>
        <p:spPr>
          <a:xfrm>
            <a:off x="-2248966" y="3876025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kira Expanded" panose="02000800000000000000" pitchFamily="50" charset="0"/>
              </a:rPr>
              <a:t>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22234" y="1887224"/>
            <a:ext cx="9302865" cy="17831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Unsupervised learning model that uses random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Isolates anomalies or rare occurrences in a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522235" y="4098173"/>
            <a:ext cx="9302865" cy="2229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To generate a list of anomaly scores for every Pokémon, the lower the score the rarer the Pokémon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Based on these scores I can test the hypothesis that Legendary Pokémon are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rarer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more anomalous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than non-Legendary Pokémon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874356" y="3373672"/>
            <a:ext cx="1714312" cy="1714312"/>
            <a:chOff x="5048438" y="1634642"/>
            <a:chExt cx="4071761" cy="4071761"/>
          </a:xfrm>
          <a:solidFill>
            <a:srgbClr val="F24C4C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32" name="Donut 31"/>
            <p:cNvSpPr/>
            <p:nvPr/>
          </p:nvSpPr>
          <p:spPr>
            <a:xfrm>
              <a:off x="5048438" y="1634642"/>
              <a:ext cx="4071761" cy="4071761"/>
            </a:xfrm>
            <a:prstGeom prst="donut">
              <a:avLst>
                <a:gd name="adj" fmla="val 7607"/>
              </a:avLst>
            </a:prstGeom>
            <a:grpFill/>
            <a:ln w="57150"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Donut 32"/>
            <p:cNvSpPr/>
            <p:nvPr/>
          </p:nvSpPr>
          <p:spPr>
            <a:xfrm>
              <a:off x="6435055" y="3054538"/>
              <a:ext cx="1322138" cy="1322138"/>
            </a:xfrm>
            <a:prstGeom prst="donut">
              <a:avLst>
                <a:gd name="adj" fmla="val 24856"/>
              </a:avLst>
            </a:prstGeom>
            <a:grpFill/>
            <a:ln w="57150"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5749179" y="3063792"/>
              <a:ext cx="375334" cy="1270808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8153600" y="3063792"/>
              <a:ext cx="375334" cy="1270808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37082" y="272181"/>
            <a:ext cx="5204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Akira Expanded" panose="02000800000000000000" pitchFamily="50" charset="0"/>
              </a:rPr>
              <a:t>ISOLATION FOREST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980781" y="1598218"/>
            <a:ext cx="2306145" cy="448156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KMN RBYGSC" panose="00000400000000000000" pitchFamily="2" charset="0"/>
              </a:rPr>
              <a:t>Info</a:t>
            </a:r>
          </a:p>
        </p:txBody>
      </p:sp>
      <p:sp>
        <p:nvSpPr>
          <p:cNvPr id="25" name="Rounded Rectangle 24">
            <a:hlinkClick r:id="rId2" action="ppaction://hlinksldjump"/>
          </p:cNvPr>
          <p:cNvSpPr/>
          <p:nvPr/>
        </p:nvSpPr>
        <p:spPr>
          <a:xfrm>
            <a:off x="10584850" y="6202419"/>
            <a:ext cx="1394782" cy="438150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KMN RBYGSC" panose="00000400000000000000" pitchFamily="2" charset="0"/>
              </a:rPr>
              <a:t>Main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980781" y="3742847"/>
            <a:ext cx="3456002" cy="448156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KMN RBYGSC" panose="00000400000000000000" pitchFamily="2" charset="0"/>
              </a:rPr>
              <a:t>WTF do I need it for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226156" y="6186081"/>
            <a:ext cx="533398" cy="533398"/>
            <a:chOff x="557472" y="1955906"/>
            <a:chExt cx="1208631" cy="1208631"/>
          </a:xfrm>
        </p:grpSpPr>
        <p:sp>
          <p:nvSpPr>
            <p:cNvPr id="42" name="Oval 41">
              <a:hlinkClick r:id="rId3" action="ppaction://hlinksldjump"/>
            </p:cNvPr>
            <p:cNvSpPr/>
            <p:nvPr/>
          </p:nvSpPr>
          <p:spPr>
            <a:xfrm>
              <a:off x="557472" y="1955906"/>
              <a:ext cx="1208631" cy="1208631"/>
            </a:xfrm>
            <a:prstGeom prst="ellipse">
              <a:avLst/>
            </a:prstGeom>
            <a:solidFill>
              <a:srgbClr val="83F1A0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45151" y="2130689"/>
              <a:ext cx="852759" cy="852759"/>
              <a:chOff x="5048438" y="1634642"/>
              <a:chExt cx="4071761" cy="4071761"/>
            </a:xfrm>
            <a:solidFill>
              <a:srgbClr val="2DDB80"/>
            </a:solidFill>
          </p:grpSpPr>
          <p:sp>
            <p:nvSpPr>
              <p:cNvPr id="44" name="Donut 43">
                <a:hlinkClick r:id="rId3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Donut 44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9877971" y="6202419"/>
            <a:ext cx="530352" cy="530352"/>
            <a:chOff x="557472" y="3572384"/>
            <a:chExt cx="1208631" cy="1208631"/>
          </a:xfrm>
        </p:grpSpPr>
        <p:sp>
          <p:nvSpPr>
            <p:cNvPr id="49" name="Oval 48">
              <a:hlinkClick r:id="rId4" action="ppaction://hlinksldjump"/>
            </p:cNvPr>
            <p:cNvSpPr/>
            <p:nvPr/>
          </p:nvSpPr>
          <p:spPr>
            <a:xfrm>
              <a:off x="557472" y="3572384"/>
              <a:ext cx="1208631" cy="1208631"/>
            </a:xfrm>
            <a:prstGeom prst="ellipse">
              <a:avLst/>
            </a:prstGeom>
            <a:solidFill>
              <a:srgbClr val="F4B16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745151" y="3750319"/>
              <a:ext cx="852759" cy="852759"/>
              <a:chOff x="5048438" y="1634642"/>
              <a:chExt cx="4071761" cy="4071761"/>
            </a:xfrm>
            <a:solidFill>
              <a:schemeClr val="accent2"/>
            </a:solidFill>
          </p:grpSpPr>
          <p:sp>
            <p:nvSpPr>
              <p:cNvPr id="51" name="Donut 50">
                <a:hlinkClick r:id="rId4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Donut 51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77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1273 C -0.02266 0.02523 -0.04128 0.06343 -0.05 0.08982 C -0.05873 0.11644 -0.05404 0.1287 -0.05625 0.14676 C -0.05847 0.16482 -0.06224 0.17662 -0.06328 0.19815 C -0.06433 0.21968 -0.06602 0.24954 -0.0625 0.27593 C -0.05899 0.30232 -0.05104 0.33241 -0.04219 0.35648 C -0.03334 0.38056 -0.02045 0.40463 -0.00938 0.42037 C 0.00169 0.43611 0.01224 0.44282 0.02422 0.45093 C 0.0362 0.45903 0.04804 0.46551 0.0625 0.46898 C 0.07695 0.47245 0.09831 0.47431 0.11081 0.47176 C 0.12331 0.46921 0.12721 0.46227 0.13724 0.4537 C 0.14739 0.44514 0.16263 0.43333 0.17161 0.42037 C 0.1806 0.40741 0.19114 0.37593 0.19114 0.37593 C 0.19687 0.36296 0.20299 0.35232 0.20599 0.34259 C 0.20898 0.33287 0.20781 0.32662 0.20911 0.31759 C 0.21041 0.30857 0.21185 0.29815 0.2138 0.28843 C 0.21575 0.2787 0.2194 0.27222 0.22083 0.25926 C 0.22226 0.2463 0.22148 0.22431 0.22239 0.21065 C 0.22331 0.19699 0.22643 0.19074 0.2263 0.17732 C 0.22617 0.16389 0.22799 0.15324 0.22161 0.13009 C 0.21523 0.10694 0.19791 0.05995 0.18802 0.03866 C 0.17812 0.01736 0.17409 0.01435 0.16224 0.00255 C 0.15039 -0.00926 0.11745 -0.03171 0.11706 -0.03218 C 0.11666 -0.03264 0.14817 -0.00949 0.15989 -0.00023 " pathEditMode="fixed" ptsTypes="AAAAAAAAAAAAAAAAAAAAAA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949 C -0.00039 0.04097 0.00221 0.07245 0.00703 0.0956 C 0.01185 0.11875 0.01966 0.13519 0.02578 0.14838 C 0.0319 0.16157 0.03529 0.16458 0.04375 0.17477 C 0.05221 0.18495 0.06562 0.19861 0.07656 0.20949 C 0.0875 0.22037 0.0987 0.23264 0.10937 0.24005 C 0.12005 0.24745 0.13086 0.25324 0.14062 0.25394 C 0.15026 0.25463 0.15924 0.24815 0.16784 0.24421 C 0.17643 0.24028 0.18438 0.23611 0.19206 0.23032 C 0.19974 0.22454 0.20664 0.21667 0.21393 0.20949 C 0.22122 0.20231 0.2293 0.19468 0.23581 0.18727 C 0.24232 0.17986 0.24792 0.17384 0.25299 0.16505 C 0.25807 0.15625 0.26315 0.1456 0.26628 0.13449 C 0.2694 0.12338 0.26914 0.11227 0.27174 0.09838 C 0.27435 0.08449 0.2793 0.06597 0.2819 0.05116 C 0.28451 0.03634 0.28672 0.01991 0.28737 0.00949 C 0.28802 -0.00093 0.28698 -0.00602 0.28581 -0.01111 " pathEditMode="relative" ptsTypes="AAAAAAAAAAAAAAAAA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5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0532 C 0.00768 0.0044 0.02031 0.01412 0.02943 0.01968 C 0.03854 0.02523 0.04219 0.02731 0.04974 0.02801 C 0.05742 0.0287 0.06641 0.02616 0.07552 0.02384 C 0.08464 0.02153 0.09544 0.01898 0.10443 0.01412 C 0.11328 0.00926 0.1237 -0.00069 0.12943 -0.00532 C 0.13516 -0.00995 0.13672 -0.01088 0.1388 -0.01366 C 0.14089 -0.01644 0.14141 -0.01921 0.14193 -0.02199 " pathEditMode="relative" ptsTypes="AAAAA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27" grpId="0" animBg="1"/>
      <p:bldP spid="10" grpId="0" animBg="1"/>
      <p:bldP spid="29" grpId="0" animBg="1"/>
      <p:bldP spid="37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6626</TotalTime>
  <Words>1093</Words>
  <Application>Microsoft Office PowerPoint</Application>
  <PresentationFormat>Widescreen</PresentationFormat>
  <Paragraphs>227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Akira Expanded</vt:lpstr>
      <vt:lpstr>PKMN RBYGSC</vt:lpstr>
      <vt:lpstr>Pokémon Emerald Pro</vt:lpstr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CELIS</dc:creator>
  <cp:lastModifiedBy>Tzeyeen Liew</cp:lastModifiedBy>
  <cp:revision>136</cp:revision>
  <dcterms:created xsi:type="dcterms:W3CDTF">2022-10-14T14:44:20Z</dcterms:created>
  <dcterms:modified xsi:type="dcterms:W3CDTF">2023-09-23T12:29:07Z</dcterms:modified>
  <cp:category>Butter Edits Powerpoint</cp:category>
</cp:coreProperties>
</file>